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90" r:id="rId1"/>
    <p:sldMasterId id="2147483664" r:id="rId2"/>
    <p:sldMasterId id="2147484238" r:id="rId3"/>
  </p:sldMasterIdLst>
  <p:notesMasterIdLst>
    <p:notesMasterId r:id="rId15"/>
  </p:notesMasterIdLst>
  <p:handoutMasterIdLst>
    <p:handoutMasterId r:id="rId16"/>
  </p:handoutMasterIdLst>
  <p:sldIdLst>
    <p:sldId id="1318" r:id="rId4"/>
    <p:sldId id="1324" r:id="rId5"/>
    <p:sldId id="1319" r:id="rId6"/>
    <p:sldId id="1320" r:id="rId7"/>
    <p:sldId id="1323" r:id="rId8"/>
    <p:sldId id="1325" r:id="rId9"/>
    <p:sldId id="1326" r:id="rId10"/>
    <p:sldId id="1327" r:id="rId11"/>
    <p:sldId id="1328" r:id="rId12"/>
    <p:sldId id="1329" r:id="rId13"/>
    <p:sldId id="904" r:id="rId14"/>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99"/>
    <a:srgbClr val="2DC8FF"/>
    <a:srgbClr val="3E1AD6"/>
    <a:srgbClr val="66FF66"/>
    <a:srgbClr val="F79BC2"/>
    <a:srgbClr val="CBABA1"/>
    <a:srgbClr val="C1998D"/>
    <a:srgbClr val="B88C7E"/>
    <a:srgbClr val="F46CA6"/>
    <a:srgbClr val="EF57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39" autoAdjust="0"/>
    <p:restoredTop sz="97070" autoAdjust="0"/>
  </p:normalViewPr>
  <p:slideViewPr>
    <p:cSldViewPr>
      <p:cViewPr varScale="1">
        <p:scale>
          <a:sx n="111" d="100"/>
          <a:sy n="111" d="100"/>
        </p:scale>
        <p:origin x="204" y="10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754"/>
    </p:cViewPr>
  </p:sorterViewPr>
  <p:notesViewPr>
    <p:cSldViewPr>
      <p:cViewPr varScale="1">
        <p:scale>
          <a:sx n="66" d="100"/>
          <a:sy n="66" d="100"/>
        </p:scale>
        <p:origin x="-1098" y="-96"/>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238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272387"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272388"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272389"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7A2E45EF-72DC-4097-8B7D-C0F77EE0BAF1}" type="slidenum">
              <a:rPr lang="en-US"/>
              <a:pPr>
                <a:defRPr/>
              </a:pPr>
              <a:t>‹#›</a:t>
            </a:fld>
            <a:endParaRPr lang="en-US"/>
          </a:p>
        </p:txBody>
      </p:sp>
    </p:spTree>
    <p:extLst>
      <p:ext uri="{BB962C8B-B14F-4D97-AF65-F5344CB8AC3E}">
        <p14:creationId xmlns:p14="http://schemas.microsoft.com/office/powerpoint/2010/main" val="20070108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latin typeface="Arial" charset="0"/>
              </a:defRPr>
            </a:lvl1pPr>
          </a:lstStyle>
          <a:p>
            <a:pPr>
              <a:defRPr/>
            </a:pPr>
            <a:endParaRPr lang="en-US"/>
          </a:p>
        </p:txBody>
      </p:sp>
      <p:sp>
        <p:nvSpPr>
          <p:cNvPr id="4099"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atin typeface="Arial" charset="0"/>
              </a:defRPr>
            </a:lvl1pPr>
          </a:lstStyle>
          <a:p>
            <a:pPr>
              <a:defRPr/>
            </a:pPr>
            <a:endParaRPr lang="en-US"/>
          </a:p>
        </p:txBody>
      </p:sp>
      <p:sp>
        <p:nvSpPr>
          <p:cNvPr id="6554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latin typeface="Arial" charset="0"/>
              </a:defRPr>
            </a:lvl1pPr>
          </a:lstStyle>
          <a:p>
            <a:pPr>
              <a:defRPr/>
            </a:pPr>
            <a:endParaRPr lang="en-US"/>
          </a:p>
        </p:txBody>
      </p:sp>
      <p:sp>
        <p:nvSpPr>
          <p:cNvPr id="4103"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atin typeface="Arial" charset="0"/>
              </a:defRPr>
            </a:lvl1pPr>
          </a:lstStyle>
          <a:p>
            <a:pPr>
              <a:defRPr/>
            </a:pPr>
            <a:fld id="{9BDFA0CD-49BE-4C19-984D-7288602BBAF8}" type="slidenum">
              <a:rPr lang="en-US"/>
              <a:pPr>
                <a:defRPr/>
              </a:pPr>
              <a:t>‹#›</a:t>
            </a:fld>
            <a:endParaRPr lang="en-US"/>
          </a:p>
        </p:txBody>
      </p:sp>
    </p:spTree>
    <p:extLst>
      <p:ext uri="{BB962C8B-B14F-4D97-AF65-F5344CB8AC3E}">
        <p14:creationId xmlns:p14="http://schemas.microsoft.com/office/powerpoint/2010/main" val="32374785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spcBef>
                <a:spcPct val="30000"/>
              </a:spcBef>
              <a:defRPr sz="1200">
                <a:solidFill>
                  <a:schemeClr val="tx1"/>
                </a:solidFill>
                <a:latin typeface="Arial" charset="0"/>
              </a:defRPr>
            </a:lvl1pPr>
            <a:lvl2pPr marL="742950" indent="-285750" defTabSz="931863" eaLnBrk="0" hangingPunct="0">
              <a:spcBef>
                <a:spcPct val="30000"/>
              </a:spcBef>
              <a:defRPr sz="1200">
                <a:solidFill>
                  <a:schemeClr val="tx1"/>
                </a:solidFill>
                <a:latin typeface="Arial" charset="0"/>
              </a:defRPr>
            </a:lvl2pPr>
            <a:lvl3pPr marL="1143000" indent="-228600" defTabSz="931863" eaLnBrk="0" hangingPunct="0">
              <a:spcBef>
                <a:spcPct val="30000"/>
              </a:spcBef>
              <a:defRPr sz="1200">
                <a:solidFill>
                  <a:schemeClr val="tx1"/>
                </a:solidFill>
                <a:latin typeface="Arial" charset="0"/>
              </a:defRPr>
            </a:lvl3pPr>
            <a:lvl4pPr marL="1600200" indent="-228600" defTabSz="931863" eaLnBrk="0" hangingPunct="0">
              <a:spcBef>
                <a:spcPct val="30000"/>
              </a:spcBef>
              <a:defRPr sz="1200">
                <a:solidFill>
                  <a:schemeClr val="tx1"/>
                </a:solidFill>
                <a:latin typeface="Arial" charset="0"/>
              </a:defRPr>
            </a:lvl4pPr>
            <a:lvl5pPr marL="2057400" indent="-228600" defTabSz="931863" eaLnBrk="0" hangingPunct="0">
              <a:spcBef>
                <a:spcPct val="30000"/>
              </a:spcBef>
              <a:defRPr sz="1200">
                <a:solidFill>
                  <a:schemeClr val="tx1"/>
                </a:solidFill>
                <a:latin typeface="Arial" charset="0"/>
              </a:defRPr>
            </a:lvl5pPr>
            <a:lvl6pPr marL="2514600" indent="-228600" defTabSz="931863" eaLnBrk="0" fontAlgn="base" hangingPunct="0">
              <a:spcBef>
                <a:spcPct val="30000"/>
              </a:spcBef>
              <a:spcAft>
                <a:spcPct val="0"/>
              </a:spcAft>
              <a:defRPr sz="1200">
                <a:solidFill>
                  <a:schemeClr val="tx1"/>
                </a:solidFill>
                <a:latin typeface="Arial" charset="0"/>
              </a:defRPr>
            </a:lvl6pPr>
            <a:lvl7pPr marL="2971800" indent="-228600" defTabSz="931863" eaLnBrk="0" fontAlgn="base" hangingPunct="0">
              <a:spcBef>
                <a:spcPct val="30000"/>
              </a:spcBef>
              <a:spcAft>
                <a:spcPct val="0"/>
              </a:spcAft>
              <a:defRPr sz="1200">
                <a:solidFill>
                  <a:schemeClr val="tx1"/>
                </a:solidFill>
                <a:latin typeface="Arial" charset="0"/>
              </a:defRPr>
            </a:lvl7pPr>
            <a:lvl8pPr marL="3429000" indent="-228600" defTabSz="931863" eaLnBrk="0" fontAlgn="base" hangingPunct="0">
              <a:spcBef>
                <a:spcPct val="30000"/>
              </a:spcBef>
              <a:spcAft>
                <a:spcPct val="0"/>
              </a:spcAft>
              <a:defRPr sz="1200">
                <a:solidFill>
                  <a:schemeClr val="tx1"/>
                </a:solidFill>
                <a:latin typeface="Arial" charset="0"/>
              </a:defRPr>
            </a:lvl8pPr>
            <a:lvl9pPr marL="3886200" indent="-228600" defTabSz="931863"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9A3D38BC-A0AF-4266-B267-848756528FEF}" type="slidenum">
              <a:rPr lang="en-US" altLang="en-US"/>
              <a:pPr algn="r" eaLnBrk="1" hangingPunct="1">
                <a:spcBef>
                  <a:spcPct val="0"/>
                </a:spcBef>
              </a:pPr>
              <a:t>11</a:t>
            </a:fld>
            <a:endParaRPr lang="en-US" altLang="en-US"/>
          </a:p>
        </p:txBody>
      </p:sp>
      <p:sp>
        <p:nvSpPr>
          <p:cNvPr id="67587" name="Rectangle 2"/>
          <p:cNvSpPr>
            <a:spLocks noGrp="1" noRot="1" noChangeAspect="1" noChangeArrowheads="1" noTextEdit="1"/>
          </p:cNvSpPr>
          <p:nvPr>
            <p:ph type="sldImg"/>
          </p:nvPr>
        </p:nvSpPr>
        <p:spPr>
          <a:xfrm>
            <a:off x="1181100" y="696913"/>
            <a:ext cx="4648200" cy="3486150"/>
          </a:xfrm>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4182212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EDB7519-6192-4E99-9A73-A70D8422DA62}"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30B102-0619-4240-BAFE-E094180C47AC}" type="slidenum">
              <a:rPr lang="en-US" smtClean="0"/>
              <a:t>‹#›</a:t>
            </a:fld>
            <a:endParaRPr lang="en-US"/>
          </a:p>
        </p:txBody>
      </p:sp>
    </p:spTree>
    <p:extLst>
      <p:ext uri="{BB962C8B-B14F-4D97-AF65-F5344CB8AC3E}">
        <p14:creationId xmlns:p14="http://schemas.microsoft.com/office/powerpoint/2010/main" val="3353344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DB7519-6192-4E99-9A73-A70D8422DA62}"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30B102-0619-4240-BAFE-E094180C47AC}" type="slidenum">
              <a:rPr lang="en-US" smtClean="0"/>
              <a:t>‹#›</a:t>
            </a:fld>
            <a:endParaRPr lang="en-US"/>
          </a:p>
        </p:txBody>
      </p:sp>
    </p:spTree>
    <p:extLst>
      <p:ext uri="{BB962C8B-B14F-4D97-AF65-F5344CB8AC3E}">
        <p14:creationId xmlns:p14="http://schemas.microsoft.com/office/powerpoint/2010/main" val="1005797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DB7519-6192-4E99-9A73-A70D8422DA62}"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30B102-0619-4240-BAFE-E094180C47AC}" type="slidenum">
              <a:rPr lang="en-US" smtClean="0"/>
              <a:t>‹#›</a:t>
            </a:fld>
            <a:endParaRPr lang="en-US"/>
          </a:p>
        </p:txBody>
      </p:sp>
    </p:spTree>
    <p:extLst>
      <p:ext uri="{BB962C8B-B14F-4D97-AF65-F5344CB8AC3E}">
        <p14:creationId xmlns:p14="http://schemas.microsoft.com/office/powerpoint/2010/main" val="17363573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B3492523-6907-412E-AF3B-10F3C9041B97}" type="slidenum">
              <a:rPr lang="en-US" smtClean="0"/>
              <a:pPr>
                <a:defRPr/>
              </a:pPr>
              <a:t>‹#›</a:t>
            </a:fld>
            <a:endParaRPr lang="en-US"/>
          </a:p>
        </p:txBody>
      </p:sp>
      <p:sp>
        <p:nvSpPr>
          <p:cNvPr id="10" name="Title 9"/>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12760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3492523-6907-412E-AF3B-10F3C9041B97}" type="slidenum">
              <a:rPr lang="en-US" smtClean="0"/>
              <a:pPr>
                <a:defRPr/>
              </a:pPr>
              <a:t>‹#›</a:t>
            </a:fld>
            <a:endParaRPr lang="en-US"/>
          </a:p>
        </p:txBody>
      </p:sp>
    </p:spTree>
    <p:extLst>
      <p:ext uri="{BB962C8B-B14F-4D97-AF65-F5344CB8AC3E}">
        <p14:creationId xmlns:p14="http://schemas.microsoft.com/office/powerpoint/2010/main" val="794892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89949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B33C9DB-7678-4CB2-ADF3-163382189F1C}" type="datetimeFigureOut">
              <a:rPr lang="en-US"/>
              <a:pPr>
                <a:defRPr/>
              </a:pPr>
              <a:t>6/13/2017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C289917-A93D-4D6C-A43B-1F4B31D738B3}" type="slidenum">
              <a:rPr lang="en-US"/>
              <a:pPr>
                <a:defRPr/>
              </a:pPr>
              <a:t>‹#›</a:t>
            </a:fld>
            <a:endParaRPr lang="en-US"/>
          </a:p>
        </p:txBody>
      </p:sp>
    </p:spTree>
    <p:extLst>
      <p:ext uri="{BB962C8B-B14F-4D97-AF65-F5344CB8AC3E}">
        <p14:creationId xmlns:p14="http://schemas.microsoft.com/office/powerpoint/2010/main" val="15392341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50E8896-1CE5-4445-B8B6-3D44BEB0EF72}" type="datetimeFigureOut">
              <a:rPr lang="en-US"/>
              <a:pPr>
                <a:defRPr/>
              </a:pPr>
              <a:t>6/13/2017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37BE95E-F3C4-4226-B160-7BB4C2EA92E8}" type="slidenum">
              <a:rPr lang="en-US"/>
              <a:pPr>
                <a:defRPr/>
              </a:pPr>
              <a:t>‹#›</a:t>
            </a:fld>
            <a:endParaRPr lang="en-US"/>
          </a:p>
        </p:txBody>
      </p:sp>
    </p:spTree>
    <p:extLst>
      <p:ext uri="{BB962C8B-B14F-4D97-AF65-F5344CB8AC3E}">
        <p14:creationId xmlns:p14="http://schemas.microsoft.com/office/powerpoint/2010/main" val="39926697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DF18C23-92AB-4C78-8325-D9570672FC01}" type="datetimeFigureOut">
              <a:rPr lang="en-US"/>
              <a:pPr>
                <a:defRPr/>
              </a:pPr>
              <a:t>6/13/2017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2F0318C-F4DD-4242-9EA5-4B5F3AFBA4EA}" type="slidenum">
              <a:rPr lang="en-US"/>
              <a:pPr>
                <a:defRPr/>
              </a:pPr>
              <a:t>‹#›</a:t>
            </a:fld>
            <a:endParaRPr lang="en-US"/>
          </a:p>
        </p:txBody>
      </p:sp>
    </p:spTree>
    <p:extLst>
      <p:ext uri="{BB962C8B-B14F-4D97-AF65-F5344CB8AC3E}">
        <p14:creationId xmlns:p14="http://schemas.microsoft.com/office/powerpoint/2010/main" val="4218077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17B2842-E322-492F-9068-4855EE2B965A}" type="datetimeFigureOut">
              <a:rPr lang="en-US"/>
              <a:pPr>
                <a:defRPr/>
              </a:pPr>
              <a:t>6/13/2017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081D1CE-089F-4D66-99DA-34B1FE96BE7C}" type="slidenum">
              <a:rPr lang="en-US"/>
              <a:pPr>
                <a:defRPr/>
              </a:pPr>
              <a:t>‹#›</a:t>
            </a:fld>
            <a:endParaRPr lang="en-US"/>
          </a:p>
        </p:txBody>
      </p:sp>
    </p:spTree>
    <p:extLst>
      <p:ext uri="{BB962C8B-B14F-4D97-AF65-F5344CB8AC3E}">
        <p14:creationId xmlns:p14="http://schemas.microsoft.com/office/powerpoint/2010/main" val="22164070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AEEC2C0-25A1-4F4C-A510-C3084A17E68E}" type="datetimeFigureOut">
              <a:rPr lang="en-US"/>
              <a:pPr>
                <a:defRPr/>
              </a:pPr>
              <a:t>6/13/2017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86797FC-64D3-4751-8338-F57E7A4F1892}" type="slidenum">
              <a:rPr lang="en-US"/>
              <a:pPr>
                <a:defRPr/>
              </a:pPr>
              <a:t>‹#›</a:t>
            </a:fld>
            <a:endParaRPr lang="en-US"/>
          </a:p>
        </p:txBody>
      </p:sp>
    </p:spTree>
    <p:extLst>
      <p:ext uri="{BB962C8B-B14F-4D97-AF65-F5344CB8AC3E}">
        <p14:creationId xmlns:p14="http://schemas.microsoft.com/office/powerpoint/2010/main" val="3258429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DB7519-6192-4E99-9A73-A70D8422DA62}"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30B102-0619-4240-BAFE-E094180C47AC}" type="slidenum">
              <a:rPr lang="en-US" smtClean="0"/>
              <a:t>‹#›</a:t>
            </a:fld>
            <a:endParaRPr lang="en-US"/>
          </a:p>
        </p:txBody>
      </p:sp>
    </p:spTree>
    <p:extLst>
      <p:ext uri="{BB962C8B-B14F-4D97-AF65-F5344CB8AC3E}">
        <p14:creationId xmlns:p14="http://schemas.microsoft.com/office/powerpoint/2010/main" val="41358674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E4E3787-FA9E-4A6A-BC9F-FCA0F2E9BE71}" type="datetimeFigureOut">
              <a:rPr lang="en-US"/>
              <a:pPr>
                <a:defRPr/>
              </a:pPr>
              <a:t>6/13/2017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C41E52C-8C94-42D1-890B-69517D8CCDA5}" type="slidenum">
              <a:rPr lang="en-US"/>
              <a:pPr>
                <a:defRPr/>
              </a:pPr>
              <a:t>‹#›</a:t>
            </a:fld>
            <a:endParaRPr lang="en-US"/>
          </a:p>
        </p:txBody>
      </p:sp>
    </p:spTree>
    <p:extLst>
      <p:ext uri="{BB962C8B-B14F-4D97-AF65-F5344CB8AC3E}">
        <p14:creationId xmlns:p14="http://schemas.microsoft.com/office/powerpoint/2010/main" val="1120207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01D8552-53E3-4C63-ABF6-BA78F8ECF4DA}" type="datetimeFigureOut">
              <a:rPr lang="en-US"/>
              <a:pPr>
                <a:defRPr/>
              </a:pPr>
              <a:t>6/13/2017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094D088-D8D5-4145-A5A0-C4ABEE6EE9CB}" type="slidenum">
              <a:rPr lang="en-US"/>
              <a:pPr>
                <a:defRPr/>
              </a:pPr>
              <a:t>‹#›</a:t>
            </a:fld>
            <a:endParaRPr lang="en-US"/>
          </a:p>
        </p:txBody>
      </p:sp>
    </p:spTree>
    <p:extLst>
      <p:ext uri="{BB962C8B-B14F-4D97-AF65-F5344CB8AC3E}">
        <p14:creationId xmlns:p14="http://schemas.microsoft.com/office/powerpoint/2010/main" val="39120176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6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D938437-97C9-4823-8FFE-66F2F72D17C8}" type="datetimeFigureOut">
              <a:rPr lang="en-US"/>
              <a:pPr>
                <a:defRPr/>
              </a:pPr>
              <a:t>6/13/2017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69F797A-1D46-4157-891A-2918702874EE}" type="slidenum">
              <a:rPr lang="en-US"/>
              <a:pPr>
                <a:defRPr/>
              </a:pPr>
              <a:t>‹#›</a:t>
            </a:fld>
            <a:endParaRPr lang="en-US"/>
          </a:p>
        </p:txBody>
      </p:sp>
    </p:spTree>
    <p:extLst>
      <p:ext uri="{BB962C8B-B14F-4D97-AF65-F5344CB8AC3E}">
        <p14:creationId xmlns:p14="http://schemas.microsoft.com/office/powerpoint/2010/main" val="4294366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4386394-4C61-4A6F-8C33-234FE8D5283E}" type="datetimeFigureOut">
              <a:rPr lang="en-US"/>
              <a:pPr>
                <a:defRPr/>
              </a:pPr>
              <a:t>6/13/2017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C0683D1-6C0C-49D1-A4D4-6458FB69AF59}" type="slidenum">
              <a:rPr lang="en-US"/>
              <a:pPr>
                <a:defRPr/>
              </a:pPr>
              <a:t>‹#›</a:t>
            </a:fld>
            <a:endParaRPr lang="en-US"/>
          </a:p>
        </p:txBody>
      </p:sp>
    </p:spTree>
    <p:extLst>
      <p:ext uri="{BB962C8B-B14F-4D97-AF65-F5344CB8AC3E}">
        <p14:creationId xmlns:p14="http://schemas.microsoft.com/office/powerpoint/2010/main" val="37061299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AD0D919-79D2-460E-8A9D-645FF95DAB59}" type="datetimeFigureOut">
              <a:rPr lang="en-US"/>
              <a:pPr>
                <a:defRPr/>
              </a:pPr>
              <a:t>6/13/2017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6F74484-5562-4B84-B128-9EEBC3F6DC99}" type="slidenum">
              <a:rPr lang="en-US"/>
              <a:pPr>
                <a:defRPr/>
              </a:pPr>
              <a:t>‹#›</a:t>
            </a:fld>
            <a:endParaRPr lang="en-US"/>
          </a:p>
        </p:txBody>
      </p:sp>
    </p:spTree>
    <p:extLst>
      <p:ext uri="{BB962C8B-B14F-4D97-AF65-F5344CB8AC3E}">
        <p14:creationId xmlns:p14="http://schemas.microsoft.com/office/powerpoint/2010/main" val="9121579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32D1D77-6E47-4398-BCF8-23A74EAF7D39}" type="datetimeFigureOut">
              <a:rPr lang="en-US"/>
              <a:pPr>
                <a:defRPr/>
              </a:pPr>
              <a:t>6/13/2017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DD966B-89DF-4728-9610-E32EF871D338}" type="slidenum">
              <a:rPr lang="en-US"/>
              <a:pPr>
                <a:defRPr/>
              </a:pPr>
              <a:t>‹#›</a:t>
            </a:fld>
            <a:endParaRPr lang="en-US"/>
          </a:p>
        </p:txBody>
      </p:sp>
    </p:spTree>
    <p:extLst>
      <p:ext uri="{BB962C8B-B14F-4D97-AF65-F5344CB8AC3E}">
        <p14:creationId xmlns:p14="http://schemas.microsoft.com/office/powerpoint/2010/main" val="10813722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EDB7519-6192-4E99-9A73-A70D8422DA62}"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30B102-0619-4240-BAFE-E094180C47AC}" type="slidenum">
              <a:rPr lang="en-US" smtClean="0"/>
              <a:t>‹#›</a:t>
            </a:fld>
            <a:endParaRPr lang="en-US"/>
          </a:p>
        </p:txBody>
      </p:sp>
    </p:spTree>
    <p:extLst>
      <p:ext uri="{BB962C8B-B14F-4D97-AF65-F5344CB8AC3E}">
        <p14:creationId xmlns:p14="http://schemas.microsoft.com/office/powerpoint/2010/main" val="19454013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DB7519-6192-4E99-9A73-A70D8422DA62}"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30B102-0619-4240-BAFE-E094180C47AC}" type="slidenum">
              <a:rPr lang="en-US" smtClean="0"/>
              <a:t>‹#›</a:t>
            </a:fld>
            <a:endParaRPr lang="en-US"/>
          </a:p>
        </p:txBody>
      </p:sp>
    </p:spTree>
    <p:extLst>
      <p:ext uri="{BB962C8B-B14F-4D97-AF65-F5344CB8AC3E}">
        <p14:creationId xmlns:p14="http://schemas.microsoft.com/office/powerpoint/2010/main" val="6264154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DB7519-6192-4E99-9A73-A70D8422DA62}"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30B102-0619-4240-BAFE-E094180C47AC}" type="slidenum">
              <a:rPr lang="en-US" smtClean="0"/>
              <a:t>‹#›</a:t>
            </a:fld>
            <a:endParaRPr lang="en-US"/>
          </a:p>
        </p:txBody>
      </p:sp>
      <p:grpSp>
        <p:nvGrpSpPr>
          <p:cNvPr id="7" name="Group 6"/>
          <p:cNvGrpSpPr/>
          <p:nvPr userDrawn="1"/>
        </p:nvGrpSpPr>
        <p:grpSpPr>
          <a:xfrm>
            <a:off x="298581" y="438996"/>
            <a:ext cx="8312020" cy="457200"/>
            <a:chOff x="298580" y="550506"/>
            <a:chExt cx="11625942" cy="457200"/>
          </a:xfrm>
        </p:grpSpPr>
        <p:cxnSp>
          <p:nvCxnSpPr>
            <p:cNvPr id="8" name="Straight Connector 7"/>
            <p:cNvCxnSpPr/>
            <p:nvPr/>
          </p:nvCxnSpPr>
          <p:spPr>
            <a:xfrm>
              <a:off x="298580" y="1007706"/>
              <a:ext cx="11625942" cy="0"/>
            </a:xfrm>
            <a:prstGeom prst="line">
              <a:avLst/>
            </a:prstGeom>
            <a:ln>
              <a:solidFill>
                <a:srgbClr val="FFFF00"/>
              </a:solidFill>
            </a:ln>
          </p:spPr>
          <p:style>
            <a:lnRef idx="3">
              <a:schemeClr val="dk1"/>
            </a:lnRef>
            <a:fillRef idx="0">
              <a:schemeClr val="dk1"/>
            </a:fillRef>
            <a:effectRef idx="2">
              <a:schemeClr val="dk1"/>
            </a:effectRef>
            <a:fontRef idx="minor">
              <a:schemeClr val="tx1"/>
            </a:fontRef>
          </p:style>
        </p:cxnSp>
        <p:cxnSp>
          <p:nvCxnSpPr>
            <p:cNvPr id="9" name="Straight Connector 8"/>
            <p:cNvCxnSpPr/>
            <p:nvPr/>
          </p:nvCxnSpPr>
          <p:spPr>
            <a:xfrm flipV="1">
              <a:off x="311015" y="793102"/>
              <a:ext cx="1004601" cy="3113"/>
            </a:xfrm>
            <a:prstGeom prst="line">
              <a:avLst/>
            </a:prstGeom>
            <a:ln>
              <a:solidFill>
                <a:srgbClr val="FFFF00"/>
              </a:solidFill>
            </a:ln>
          </p:spPr>
          <p:style>
            <a:lnRef idx="3">
              <a:schemeClr val="dk1"/>
            </a:lnRef>
            <a:fillRef idx="0">
              <a:schemeClr val="dk1"/>
            </a:fillRef>
            <a:effectRef idx="2">
              <a:schemeClr val="dk1"/>
            </a:effectRef>
            <a:fontRef idx="minor">
              <a:schemeClr val="tx1"/>
            </a:fontRef>
          </p:style>
        </p:cxnSp>
        <p:cxnSp>
          <p:nvCxnSpPr>
            <p:cNvPr id="10" name="Straight Connector 9"/>
            <p:cNvCxnSpPr/>
            <p:nvPr/>
          </p:nvCxnSpPr>
          <p:spPr>
            <a:xfrm flipV="1">
              <a:off x="10913696" y="797121"/>
              <a:ext cx="1004601" cy="3113"/>
            </a:xfrm>
            <a:prstGeom prst="line">
              <a:avLst/>
            </a:prstGeom>
            <a:ln>
              <a:solidFill>
                <a:srgbClr val="FFFF00"/>
              </a:solidFill>
            </a:ln>
          </p:spPr>
          <p:style>
            <a:lnRef idx="3">
              <a:schemeClr val="dk1"/>
            </a:lnRef>
            <a:fillRef idx="0">
              <a:schemeClr val="dk1"/>
            </a:fillRef>
            <a:effectRef idx="2">
              <a:schemeClr val="dk1"/>
            </a:effectRef>
            <a:fontRef idx="minor">
              <a:schemeClr val="tx1"/>
            </a:fontRef>
          </p:style>
        </p:cxnSp>
        <p:cxnSp>
          <p:nvCxnSpPr>
            <p:cNvPr id="11" name="Straight Connector 10"/>
            <p:cNvCxnSpPr/>
            <p:nvPr/>
          </p:nvCxnSpPr>
          <p:spPr>
            <a:xfrm flipV="1">
              <a:off x="11355351" y="561656"/>
              <a:ext cx="550517" cy="8408"/>
            </a:xfrm>
            <a:prstGeom prst="line">
              <a:avLst/>
            </a:prstGeom>
            <a:ln>
              <a:solidFill>
                <a:srgbClr val="FFFF00"/>
              </a:solidFill>
            </a:ln>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326571" y="550506"/>
              <a:ext cx="553642" cy="4923"/>
            </a:xfrm>
            <a:prstGeom prst="line">
              <a:avLst/>
            </a:prstGeom>
            <a:ln>
              <a:solidFill>
                <a:srgbClr val="FFFF00"/>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24302211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EDB7519-6192-4E99-9A73-A70D8422DA62}" type="datetimeFigureOut">
              <a:rPr lang="en-US" smtClean="0"/>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30B102-0619-4240-BAFE-E094180C47AC}" type="slidenum">
              <a:rPr lang="en-US" smtClean="0"/>
              <a:t>‹#›</a:t>
            </a:fld>
            <a:endParaRPr lang="en-US"/>
          </a:p>
        </p:txBody>
      </p:sp>
    </p:spTree>
    <p:extLst>
      <p:ext uri="{BB962C8B-B14F-4D97-AF65-F5344CB8AC3E}">
        <p14:creationId xmlns:p14="http://schemas.microsoft.com/office/powerpoint/2010/main" val="241251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52"/>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77"/>
            <a:ext cx="7886700" cy="150018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DB7519-6192-4E99-9A73-A70D8422DA62}"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30B102-0619-4240-BAFE-E094180C47AC}" type="slidenum">
              <a:rPr lang="en-US" smtClean="0"/>
              <a:t>‹#›</a:t>
            </a:fld>
            <a:endParaRPr lang="en-US"/>
          </a:p>
        </p:txBody>
      </p:sp>
      <p:grpSp>
        <p:nvGrpSpPr>
          <p:cNvPr id="7" name="Group 6"/>
          <p:cNvGrpSpPr/>
          <p:nvPr userDrawn="1"/>
        </p:nvGrpSpPr>
        <p:grpSpPr>
          <a:xfrm>
            <a:off x="298581" y="438996"/>
            <a:ext cx="8312020" cy="457200"/>
            <a:chOff x="298580" y="550506"/>
            <a:chExt cx="11625942" cy="457200"/>
          </a:xfrm>
        </p:grpSpPr>
        <p:cxnSp>
          <p:nvCxnSpPr>
            <p:cNvPr id="8" name="Straight Connector 7"/>
            <p:cNvCxnSpPr/>
            <p:nvPr/>
          </p:nvCxnSpPr>
          <p:spPr>
            <a:xfrm>
              <a:off x="298580" y="1007706"/>
              <a:ext cx="11625942" cy="0"/>
            </a:xfrm>
            <a:prstGeom prst="line">
              <a:avLst/>
            </a:prstGeom>
            <a:ln>
              <a:solidFill>
                <a:srgbClr val="FFFF00"/>
              </a:solidFill>
            </a:ln>
          </p:spPr>
          <p:style>
            <a:lnRef idx="3">
              <a:schemeClr val="dk1"/>
            </a:lnRef>
            <a:fillRef idx="0">
              <a:schemeClr val="dk1"/>
            </a:fillRef>
            <a:effectRef idx="2">
              <a:schemeClr val="dk1"/>
            </a:effectRef>
            <a:fontRef idx="minor">
              <a:schemeClr val="tx1"/>
            </a:fontRef>
          </p:style>
        </p:cxnSp>
        <p:cxnSp>
          <p:nvCxnSpPr>
            <p:cNvPr id="9" name="Straight Connector 8"/>
            <p:cNvCxnSpPr/>
            <p:nvPr/>
          </p:nvCxnSpPr>
          <p:spPr>
            <a:xfrm flipV="1">
              <a:off x="311015" y="793102"/>
              <a:ext cx="1004601" cy="3113"/>
            </a:xfrm>
            <a:prstGeom prst="line">
              <a:avLst/>
            </a:prstGeom>
            <a:ln>
              <a:solidFill>
                <a:srgbClr val="FFFF00"/>
              </a:solidFill>
            </a:ln>
          </p:spPr>
          <p:style>
            <a:lnRef idx="3">
              <a:schemeClr val="dk1"/>
            </a:lnRef>
            <a:fillRef idx="0">
              <a:schemeClr val="dk1"/>
            </a:fillRef>
            <a:effectRef idx="2">
              <a:schemeClr val="dk1"/>
            </a:effectRef>
            <a:fontRef idx="minor">
              <a:schemeClr val="tx1"/>
            </a:fontRef>
          </p:style>
        </p:cxnSp>
        <p:cxnSp>
          <p:nvCxnSpPr>
            <p:cNvPr id="10" name="Straight Connector 9"/>
            <p:cNvCxnSpPr/>
            <p:nvPr/>
          </p:nvCxnSpPr>
          <p:spPr>
            <a:xfrm flipV="1">
              <a:off x="10913696" y="797121"/>
              <a:ext cx="1004601" cy="3113"/>
            </a:xfrm>
            <a:prstGeom prst="line">
              <a:avLst/>
            </a:prstGeom>
            <a:ln>
              <a:solidFill>
                <a:srgbClr val="FFFF00"/>
              </a:solidFill>
            </a:ln>
          </p:spPr>
          <p:style>
            <a:lnRef idx="3">
              <a:schemeClr val="dk1"/>
            </a:lnRef>
            <a:fillRef idx="0">
              <a:schemeClr val="dk1"/>
            </a:fillRef>
            <a:effectRef idx="2">
              <a:schemeClr val="dk1"/>
            </a:effectRef>
            <a:fontRef idx="minor">
              <a:schemeClr val="tx1"/>
            </a:fontRef>
          </p:style>
        </p:cxnSp>
        <p:cxnSp>
          <p:nvCxnSpPr>
            <p:cNvPr id="11" name="Straight Connector 10"/>
            <p:cNvCxnSpPr/>
            <p:nvPr/>
          </p:nvCxnSpPr>
          <p:spPr>
            <a:xfrm flipV="1">
              <a:off x="11355351" y="561656"/>
              <a:ext cx="550517" cy="8408"/>
            </a:xfrm>
            <a:prstGeom prst="line">
              <a:avLst/>
            </a:prstGeom>
            <a:ln>
              <a:solidFill>
                <a:srgbClr val="FFFF00"/>
              </a:solidFill>
            </a:ln>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326571" y="550506"/>
              <a:ext cx="553642" cy="4923"/>
            </a:xfrm>
            <a:prstGeom prst="line">
              <a:avLst/>
            </a:prstGeom>
            <a:ln>
              <a:solidFill>
                <a:srgbClr val="FFFF00"/>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8068019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EDB7519-6192-4E99-9A73-A70D8422DA62}" type="datetimeFigureOut">
              <a:rPr lang="en-US" smtClean="0"/>
              <a:t>6/13/2017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30B102-0619-4240-BAFE-E094180C47AC}" type="slidenum">
              <a:rPr lang="en-US" smtClean="0"/>
              <a:t>‹#›</a:t>
            </a:fld>
            <a:endParaRPr lang="en-US"/>
          </a:p>
        </p:txBody>
      </p:sp>
    </p:spTree>
    <p:extLst>
      <p:ext uri="{BB962C8B-B14F-4D97-AF65-F5344CB8AC3E}">
        <p14:creationId xmlns:p14="http://schemas.microsoft.com/office/powerpoint/2010/main" val="21649042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EDB7519-6192-4E99-9A73-A70D8422DA62}" type="datetimeFigureOut">
              <a:rPr lang="en-US" smtClean="0"/>
              <a:t>6/13/2017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30B102-0619-4240-BAFE-E094180C47AC}" type="slidenum">
              <a:rPr lang="en-US" smtClean="0"/>
              <a:t>‹#›</a:t>
            </a:fld>
            <a:endParaRPr lang="en-US"/>
          </a:p>
        </p:txBody>
      </p:sp>
    </p:spTree>
    <p:extLst>
      <p:ext uri="{BB962C8B-B14F-4D97-AF65-F5344CB8AC3E}">
        <p14:creationId xmlns:p14="http://schemas.microsoft.com/office/powerpoint/2010/main" val="33019190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B7519-6192-4E99-9A73-A70D8422DA62}" type="datetimeFigureOut">
              <a:rPr lang="en-US" smtClean="0"/>
              <a:t>6/13/2017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30B102-0619-4240-BAFE-E094180C47AC}" type="slidenum">
              <a:rPr lang="en-US" smtClean="0"/>
              <a:t>‹#›</a:t>
            </a:fld>
            <a:endParaRPr lang="en-US"/>
          </a:p>
        </p:txBody>
      </p:sp>
    </p:spTree>
    <p:extLst>
      <p:ext uri="{BB962C8B-B14F-4D97-AF65-F5344CB8AC3E}">
        <p14:creationId xmlns:p14="http://schemas.microsoft.com/office/powerpoint/2010/main" val="37978299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DB7519-6192-4E99-9A73-A70D8422DA62}" type="datetimeFigureOut">
              <a:rPr lang="en-US" smtClean="0"/>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30B102-0619-4240-BAFE-E094180C47AC}" type="slidenum">
              <a:rPr lang="en-US" smtClean="0"/>
              <a:t>‹#›</a:t>
            </a:fld>
            <a:endParaRPr lang="en-US"/>
          </a:p>
        </p:txBody>
      </p:sp>
    </p:spTree>
    <p:extLst>
      <p:ext uri="{BB962C8B-B14F-4D97-AF65-F5344CB8AC3E}">
        <p14:creationId xmlns:p14="http://schemas.microsoft.com/office/powerpoint/2010/main" val="14902635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DB7519-6192-4E99-9A73-A70D8422DA62}" type="datetimeFigureOut">
              <a:rPr lang="en-US" smtClean="0"/>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30B102-0619-4240-BAFE-E094180C47AC}" type="slidenum">
              <a:rPr lang="en-US" smtClean="0"/>
              <a:t>‹#›</a:t>
            </a:fld>
            <a:endParaRPr lang="en-US"/>
          </a:p>
        </p:txBody>
      </p:sp>
    </p:spTree>
    <p:extLst>
      <p:ext uri="{BB962C8B-B14F-4D97-AF65-F5344CB8AC3E}">
        <p14:creationId xmlns:p14="http://schemas.microsoft.com/office/powerpoint/2010/main" val="10556603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DB7519-6192-4E99-9A73-A70D8422DA62}"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30B102-0619-4240-BAFE-E094180C47AC}" type="slidenum">
              <a:rPr lang="en-US" smtClean="0"/>
              <a:t>‹#›</a:t>
            </a:fld>
            <a:endParaRPr lang="en-US"/>
          </a:p>
        </p:txBody>
      </p:sp>
    </p:spTree>
    <p:extLst>
      <p:ext uri="{BB962C8B-B14F-4D97-AF65-F5344CB8AC3E}">
        <p14:creationId xmlns:p14="http://schemas.microsoft.com/office/powerpoint/2010/main" val="32402931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DB7519-6192-4E99-9A73-A70D8422DA62}"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30B102-0619-4240-BAFE-E094180C47AC}" type="slidenum">
              <a:rPr lang="en-US" smtClean="0"/>
              <a:t>‹#›</a:t>
            </a:fld>
            <a:endParaRPr lang="en-US"/>
          </a:p>
        </p:txBody>
      </p:sp>
    </p:spTree>
    <p:extLst>
      <p:ext uri="{BB962C8B-B14F-4D97-AF65-F5344CB8AC3E}">
        <p14:creationId xmlns:p14="http://schemas.microsoft.com/office/powerpoint/2010/main" val="929713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DB7519-6192-4E99-9A73-A70D8422DA62}" type="datetimeFigureOut">
              <a:rPr lang="en-US" smtClean="0"/>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30B102-0619-4240-BAFE-E094180C47AC}" type="slidenum">
              <a:rPr lang="en-US" smtClean="0"/>
              <a:t>‹#›</a:t>
            </a:fld>
            <a:endParaRPr lang="en-US"/>
          </a:p>
        </p:txBody>
      </p:sp>
    </p:spTree>
    <p:extLst>
      <p:ext uri="{BB962C8B-B14F-4D97-AF65-F5344CB8AC3E}">
        <p14:creationId xmlns:p14="http://schemas.microsoft.com/office/powerpoint/2010/main" val="3551967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9" y="1681163"/>
            <a:ext cx="3868737"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30239"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EDB7519-6192-4E99-9A73-A70D8422DA62}" type="datetimeFigureOut">
              <a:rPr lang="en-US" smtClean="0"/>
              <a:t>6/13/2017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30B102-0619-4240-BAFE-E094180C47AC}" type="slidenum">
              <a:rPr lang="en-US" smtClean="0"/>
              <a:t>‹#›</a:t>
            </a:fld>
            <a:endParaRPr lang="en-US"/>
          </a:p>
        </p:txBody>
      </p:sp>
    </p:spTree>
    <p:extLst>
      <p:ext uri="{BB962C8B-B14F-4D97-AF65-F5344CB8AC3E}">
        <p14:creationId xmlns:p14="http://schemas.microsoft.com/office/powerpoint/2010/main" val="2105369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DB7519-6192-4E99-9A73-A70D8422DA62}" type="datetimeFigureOut">
              <a:rPr lang="en-US" smtClean="0"/>
              <a:t>6/13/2017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30B102-0619-4240-BAFE-E094180C47AC}" type="slidenum">
              <a:rPr lang="en-US" smtClean="0"/>
              <a:t>‹#›</a:t>
            </a:fld>
            <a:endParaRPr lang="en-US"/>
          </a:p>
        </p:txBody>
      </p:sp>
    </p:spTree>
    <p:extLst>
      <p:ext uri="{BB962C8B-B14F-4D97-AF65-F5344CB8AC3E}">
        <p14:creationId xmlns:p14="http://schemas.microsoft.com/office/powerpoint/2010/main" val="1462073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B7519-6192-4E99-9A73-A70D8422DA62}" type="datetimeFigureOut">
              <a:rPr lang="en-US" smtClean="0"/>
              <a:t>6/13/2017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30B102-0619-4240-BAFE-E094180C47AC}" type="slidenum">
              <a:rPr lang="en-US" smtClean="0"/>
              <a:t>‹#›</a:t>
            </a:fld>
            <a:endParaRPr lang="en-US"/>
          </a:p>
        </p:txBody>
      </p:sp>
    </p:spTree>
    <p:extLst>
      <p:ext uri="{BB962C8B-B14F-4D97-AF65-F5344CB8AC3E}">
        <p14:creationId xmlns:p14="http://schemas.microsoft.com/office/powerpoint/2010/main" val="2222946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5" y="457200"/>
            <a:ext cx="2949575"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788" y="987439"/>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45" y="2057400"/>
            <a:ext cx="2949575"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DB7519-6192-4E99-9A73-A70D8422DA62}" type="datetimeFigureOut">
              <a:rPr lang="en-US" smtClean="0"/>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30B102-0619-4240-BAFE-E094180C47AC}" type="slidenum">
              <a:rPr lang="en-US" smtClean="0"/>
              <a:t>‹#›</a:t>
            </a:fld>
            <a:endParaRPr lang="en-US"/>
          </a:p>
        </p:txBody>
      </p:sp>
    </p:spTree>
    <p:extLst>
      <p:ext uri="{BB962C8B-B14F-4D97-AF65-F5344CB8AC3E}">
        <p14:creationId xmlns:p14="http://schemas.microsoft.com/office/powerpoint/2010/main" val="467207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5" y="457200"/>
            <a:ext cx="2949575"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788" y="987439"/>
            <a:ext cx="4629150" cy="4873625"/>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p:cNvSpPr>
            <a:spLocks noGrp="1"/>
          </p:cNvSpPr>
          <p:nvPr>
            <p:ph type="body" sz="half" idx="2"/>
          </p:nvPr>
        </p:nvSpPr>
        <p:spPr>
          <a:xfrm>
            <a:off x="630245" y="2057400"/>
            <a:ext cx="2949575"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DB7519-6192-4E99-9A73-A70D8422DA62}" type="datetimeFigureOut">
              <a:rPr lang="en-US" smtClean="0"/>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30B102-0619-4240-BAFE-E094180C47AC}" type="slidenum">
              <a:rPr lang="en-US" smtClean="0"/>
              <a:t>‹#›</a:t>
            </a:fld>
            <a:endParaRPr lang="en-US"/>
          </a:p>
        </p:txBody>
      </p:sp>
    </p:spTree>
    <p:extLst>
      <p:ext uri="{BB962C8B-B14F-4D97-AF65-F5344CB8AC3E}">
        <p14:creationId xmlns:p14="http://schemas.microsoft.com/office/powerpoint/2010/main" val="114715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wmf"/><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2.w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64"/>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EDB7519-6192-4E99-9A73-A70D8422DA62}" type="datetimeFigureOut">
              <a:rPr lang="en-US" smtClean="0"/>
              <a:t>6/13/2017</a:t>
            </a:fld>
            <a:endParaRPr lang="en-US"/>
          </a:p>
        </p:txBody>
      </p:sp>
      <p:sp>
        <p:nvSpPr>
          <p:cNvPr id="5" name="Footer Placeholder 4"/>
          <p:cNvSpPr>
            <a:spLocks noGrp="1"/>
          </p:cNvSpPr>
          <p:nvPr>
            <p:ph type="ftr" sz="quarter" idx="3"/>
          </p:nvPr>
        </p:nvSpPr>
        <p:spPr>
          <a:xfrm>
            <a:off x="3028950" y="6356364"/>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64"/>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930B102-0619-4240-BAFE-E094180C47AC}" type="slidenum">
              <a:rPr lang="en-US" smtClean="0"/>
              <a:t>‹#›</a:t>
            </a:fld>
            <a:endParaRPr lang="en-US"/>
          </a:p>
        </p:txBody>
      </p:sp>
      <p:pic>
        <p:nvPicPr>
          <p:cNvPr id="7" name="Picture 7" descr="cdclogo_tag_2colo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6200" y="6283339"/>
            <a:ext cx="7620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niosh_yl"/>
          <p:cNvPicPr>
            <a:picLocks noChangeAspect="1" noChangeArrowheads="1"/>
          </p:cNvPicPr>
          <p:nvPr userDrawn="1"/>
        </p:nvPicPr>
        <p:blipFill>
          <a:blip r:embed="rId17" cstate="print">
            <a:grayscl/>
            <a:biLevel thresh="50000"/>
            <a:extLst>
              <a:ext uri="{28A0092B-C50C-407E-A947-70E740481C1C}">
                <a14:useLocalDpi xmlns:a14="http://schemas.microsoft.com/office/drawing/2010/main" val="0"/>
              </a:ext>
            </a:extLst>
          </a:blip>
          <a:srcRect/>
          <a:stretch>
            <a:fillRect/>
          </a:stretch>
        </p:blipFill>
        <p:spPr bwMode="auto">
          <a:xfrm>
            <a:off x="7777170" y="6400800"/>
            <a:ext cx="1214437" cy="293688"/>
          </a:xfrm>
          <a:prstGeom prst="rect">
            <a:avLst/>
          </a:prstGeom>
          <a:solidFill>
            <a:srgbClr val="000099"/>
          </a:solidFill>
          <a:ln w="9525">
            <a:solidFill>
              <a:srgbClr val="000099"/>
            </a:solidFill>
            <a:miter lim="800000"/>
            <a:headEnd/>
            <a:tailEnd/>
          </a:ln>
        </p:spPr>
      </p:pic>
    </p:spTree>
    <p:extLst>
      <p:ext uri="{BB962C8B-B14F-4D97-AF65-F5344CB8AC3E}">
        <p14:creationId xmlns:p14="http://schemas.microsoft.com/office/powerpoint/2010/main" val="2902652985"/>
      </p:ext>
    </p:extLst>
  </p:cSld>
  <p:clrMap bg1="lt1" tx1="dk1" bg2="lt2" tx2="dk2" accent1="accent1" accent2="accent2" accent3="accent3" accent4="accent4" accent5="accent5" accent6="accent6" hlink="hlink" folHlink="folHlink"/>
  <p:sldLayoutIdLst>
    <p:sldLayoutId id="2147484191" r:id="rId1"/>
    <p:sldLayoutId id="2147484192" r:id="rId2"/>
    <p:sldLayoutId id="2147484193" r:id="rId3"/>
    <p:sldLayoutId id="2147484194" r:id="rId4"/>
    <p:sldLayoutId id="2147484195" r:id="rId5"/>
    <p:sldLayoutId id="2147484196" r:id="rId6"/>
    <p:sldLayoutId id="2147484197" r:id="rId7"/>
    <p:sldLayoutId id="2147484198" r:id="rId8"/>
    <p:sldLayoutId id="2147484199" r:id="rId9"/>
    <p:sldLayoutId id="2147484200" r:id="rId10"/>
    <p:sldLayoutId id="2147484201" r:id="rId11"/>
    <p:sldLayoutId id="2147484164" r:id="rId12"/>
    <p:sldLayoutId id="2147484189" r:id="rId13"/>
    <p:sldLayoutId id="2147484168" r:id="rId14"/>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64"/>
            <a:ext cx="2133600" cy="365125"/>
          </a:xfrm>
          <a:prstGeom prst="rect">
            <a:avLst/>
          </a:prstGeom>
        </p:spPr>
        <p:txBody>
          <a:bodyPr vert="horz" lIns="91440" tIns="45720" rIns="91440" bIns="45720" rtlCol="0" anchor="ctr"/>
          <a:lstStyle>
            <a:lvl1pPr algn="l">
              <a:defRPr sz="900">
                <a:solidFill>
                  <a:schemeClr val="tx1">
                    <a:tint val="75000"/>
                  </a:schemeClr>
                </a:solidFill>
                <a:latin typeface="Arial" pitchFamily="34" charset="0"/>
              </a:defRPr>
            </a:lvl1pPr>
          </a:lstStyle>
          <a:p>
            <a:pPr>
              <a:defRPr/>
            </a:pPr>
            <a:fld id="{6C6E0499-4BFD-4632-8A6A-68F240948A43}" type="datetimeFigureOut">
              <a:rPr lang="en-US"/>
              <a:pPr>
                <a:defRPr/>
              </a:pPr>
              <a:t>6/13/2017</a:t>
            </a:fld>
            <a:endParaRPr lang="en-US"/>
          </a:p>
        </p:txBody>
      </p:sp>
      <p:sp>
        <p:nvSpPr>
          <p:cNvPr id="5" name="Footer Placeholder 4"/>
          <p:cNvSpPr>
            <a:spLocks noGrp="1"/>
          </p:cNvSpPr>
          <p:nvPr>
            <p:ph type="ftr" sz="quarter" idx="3"/>
          </p:nvPr>
        </p:nvSpPr>
        <p:spPr>
          <a:xfrm>
            <a:off x="3124200" y="6356364"/>
            <a:ext cx="2895600" cy="365125"/>
          </a:xfrm>
          <a:prstGeom prst="rect">
            <a:avLst/>
          </a:prstGeom>
        </p:spPr>
        <p:txBody>
          <a:bodyPr vert="horz" lIns="91440" tIns="45720" rIns="91440" bIns="45720" rtlCol="0" anchor="ctr"/>
          <a:lstStyle>
            <a:lvl1pPr algn="ctr">
              <a:defRPr sz="900">
                <a:solidFill>
                  <a:schemeClr val="tx1">
                    <a:tint val="75000"/>
                  </a:schemeClr>
                </a:solidFill>
                <a:latin typeface="Arial" pitchFamily="34" charset="0"/>
              </a:defRPr>
            </a:lvl1pPr>
          </a:lstStyle>
          <a:p>
            <a:pPr>
              <a:defRPr/>
            </a:pPr>
            <a:endParaRPr lang="en-US"/>
          </a:p>
        </p:txBody>
      </p:sp>
      <p:sp>
        <p:nvSpPr>
          <p:cNvPr id="6" name="Slide Number Placeholder 5"/>
          <p:cNvSpPr>
            <a:spLocks noGrp="1"/>
          </p:cNvSpPr>
          <p:nvPr>
            <p:ph type="sldNum" sz="quarter" idx="4"/>
          </p:nvPr>
        </p:nvSpPr>
        <p:spPr>
          <a:xfrm>
            <a:off x="6553200" y="6356364"/>
            <a:ext cx="2133600" cy="365125"/>
          </a:xfrm>
          <a:prstGeom prst="rect">
            <a:avLst/>
          </a:prstGeom>
        </p:spPr>
        <p:txBody>
          <a:bodyPr vert="horz" lIns="91440" tIns="45720" rIns="91440" bIns="45720" rtlCol="0" anchor="ctr"/>
          <a:lstStyle>
            <a:lvl1pPr algn="r">
              <a:defRPr sz="900">
                <a:solidFill>
                  <a:schemeClr val="tx1">
                    <a:tint val="75000"/>
                  </a:schemeClr>
                </a:solidFill>
                <a:latin typeface="Arial" pitchFamily="34" charset="0"/>
              </a:defRPr>
            </a:lvl1pPr>
          </a:lstStyle>
          <a:p>
            <a:pPr>
              <a:defRPr/>
            </a:pPr>
            <a:fld id="{FE4270D2-40D2-4E12-830A-9167AE00745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timing>
    <p:tnLst>
      <p:par>
        <p:cTn id="1" dur="indefinite" restart="never" nodeType="tmRoot"/>
      </p:par>
    </p:tnLst>
  </p:timing>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892" algn="ctr" rtl="0" fontAlgn="base">
        <a:spcBef>
          <a:spcPct val="0"/>
        </a:spcBef>
        <a:spcAft>
          <a:spcPct val="0"/>
        </a:spcAft>
        <a:defRPr sz="3300">
          <a:solidFill>
            <a:schemeClr val="tx1"/>
          </a:solidFill>
          <a:latin typeface="Calibri" pitchFamily="34" charset="0"/>
        </a:defRPr>
      </a:lvl6pPr>
      <a:lvl7pPr marL="685783" algn="ctr" rtl="0" fontAlgn="base">
        <a:spcBef>
          <a:spcPct val="0"/>
        </a:spcBef>
        <a:spcAft>
          <a:spcPct val="0"/>
        </a:spcAft>
        <a:defRPr sz="3300">
          <a:solidFill>
            <a:schemeClr val="tx1"/>
          </a:solidFill>
          <a:latin typeface="Calibri" pitchFamily="34" charset="0"/>
        </a:defRPr>
      </a:lvl7pPr>
      <a:lvl8pPr marL="1028675" algn="ctr" rtl="0" fontAlgn="base">
        <a:spcBef>
          <a:spcPct val="0"/>
        </a:spcBef>
        <a:spcAft>
          <a:spcPct val="0"/>
        </a:spcAft>
        <a:defRPr sz="3300">
          <a:solidFill>
            <a:schemeClr val="tx1"/>
          </a:solidFill>
          <a:latin typeface="Calibri" pitchFamily="34" charset="0"/>
        </a:defRPr>
      </a:lvl8pPr>
      <a:lvl9pPr marL="1371566" algn="ctr" rtl="0" fontAlgn="base">
        <a:spcBef>
          <a:spcPct val="0"/>
        </a:spcBef>
        <a:spcAft>
          <a:spcPct val="0"/>
        </a:spcAft>
        <a:defRPr sz="3300">
          <a:solidFill>
            <a:schemeClr val="tx1"/>
          </a:solidFill>
          <a:latin typeface="Calibri" pitchFamily="34" charset="0"/>
        </a:defRPr>
      </a:lvl9pPr>
    </p:titleStyle>
    <p:bodyStyle>
      <a:lvl1pPr marL="257168" indent="-257168"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557199" indent="-214308" algn="l" rtl="0" eaLnBrk="0" fontAlgn="base" hangingPunct="0">
        <a:spcBef>
          <a:spcPct val="20000"/>
        </a:spcBef>
        <a:spcAft>
          <a:spcPct val="0"/>
        </a:spcAft>
        <a:buFont typeface="Arial" charset="0"/>
        <a:buChar char="–"/>
        <a:defRPr sz="2100" kern="1200">
          <a:solidFill>
            <a:schemeClr val="tx1"/>
          </a:solidFill>
          <a:latin typeface="+mn-lt"/>
          <a:ea typeface="+mn-ea"/>
          <a:cs typeface="+mn-cs"/>
        </a:defRPr>
      </a:lvl2pPr>
      <a:lvl3pPr marL="857228" indent="-171446"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3pPr>
      <a:lvl4pPr marL="1200120" indent="-171446"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4pPr>
      <a:lvl5pPr marL="1543012" indent="-171446"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DB7519-6192-4E99-9A73-A70D8422DA62}" type="datetimeFigureOut">
              <a:rPr lang="en-US" smtClean="0"/>
              <a:t>6/13/2017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30B102-0619-4240-BAFE-E094180C47AC}" type="slidenum">
              <a:rPr lang="en-US" smtClean="0"/>
              <a:t>‹#›</a:t>
            </a:fld>
            <a:endParaRPr lang="en-US"/>
          </a:p>
        </p:txBody>
      </p:sp>
      <p:pic>
        <p:nvPicPr>
          <p:cNvPr id="7" name="Picture 7" descr="cdclogo_tag_2colo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6200" y="6283331"/>
            <a:ext cx="7620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niosh_yl"/>
          <p:cNvPicPr>
            <a:picLocks noChangeAspect="1" noChangeArrowheads="1"/>
          </p:cNvPicPr>
          <p:nvPr userDrawn="1"/>
        </p:nvPicPr>
        <p:blipFill>
          <a:blip r:embed="rId14" cstate="print">
            <a:grayscl/>
            <a:biLevel thresh="50000"/>
            <a:extLst>
              <a:ext uri="{28A0092B-C50C-407E-A947-70E740481C1C}">
                <a14:useLocalDpi xmlns:a14="http://schemas.microsoft.com/office/drawing/2010/main" val="0"/>
              </a:ext>
            </a:extLst>
          </a:blip>
          <a:srcRect/>
          <a:stretch>
            <a:fillRect/>
          </a:stretch>
        </p:blipFill>
        <p:spPr bwMode="auto">
          <a:xfrm>
            <a:off x="7777166" y="6400800"/>
            <a:ext cx="1214437" cy="293688"/>
          </a:xfrm>
          <a:prstGeom prst="rect">
            <a:avLst/>
          </a:prstGeom>
          <a:solidFill>
            <a:srgbClr val="000099"/>
          </a:solidFill>
          <a:ln w="9525">
            <a:solidFill>
              <a:srgbClr val="000099"/>
            </a:solidFill>
            <a:miter lim="800000"/>
            <a:headEnd/>
            <a:tailEnd/>
          </a:ln>
        </p:spPr>
      </p:pic>
    </p:spTree>
    <p:extLst>
      <p:ext uri="{BB962C8B-B14F-4D97-AF65-F5344CB8AC3E}">
        <p14:creationId xmlns:p14="http://schemas.microsoft.com/office/powerpoint/2010/main" val="4254821551"/>
      </p:ext>
    </p:extLst>
  </p:cSld>
  <p:clrMap bg1="lt1" tx1="dk1" bg2="lt2" tx2="dk2" accent1="accent1" accent2="accent2" accent3="accent3" accent4="accent4" accent5="accent5" accent6="accent6" hlink="hlink" folHlink="folHlink"/>
  <p:sldLayoutIdLst>
    <p:sldLayoutId id="2147484239" r:id="rId1"/>
    <p:sldLayoutId id="2147484240" r:id="rId2"/>
    <p:sldLayoutId id="2147484241" r:id="rId3"/>
    <p:sldLayoutId id="2147484242" r:id="rId4"/>
    <p:sldLayoutId id="2147484243" r:id="rId5"/>
    <p:sldLayoutId id="2147484244" r:id="rId6"/>
    <p:sldLayoutId id="2147484245" r:id="rId7"/>
    <p:sldLayoutId id="2147484246" r:id="rId8"/>
    <p:sldLayoutId id="2147484247" r:id="rId9"/>
    <p:sldLayoutId id="2147484248" r:id="rId10"/>
    <p:sldLayoutId id="21474842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7.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7.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7.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54541"/>
            <a:ext cx="6705599" cy="561633"/>
          </a:xfrm>
        </p:spPr>
        <p:txBody>
          <a:bodyPr>
            <a:normAutofit/>
          </a:bodyPr>
          <a:lstStyle/>
          <a:p>
            <a:r>
              <a:rPr lang="en-US" sz="3200" b="1" dirty="0" smtClean="0">
                <a:solidFill>
                  <a:srgbClr val="333399"/>
                </a:solidFill>
                <a:latin typeface="Arial" panose="020B0604020202020204" pitchFamily="34" charset="0"/>
                <a:cs typeface="Arial" panose="020B0604020202020204" pitchFamily="34" charset="0"/>
              </a:rPr>
              <a:t>NIOSH Informational </a:t>
            </a:r>
            <a:r>
              <a:rPr lang="en-US" sz="3200" b="1" dirty="0" smtClean="0">
                <a:solidFill>
                  <a:srgbClr val="333399"/>
                </a:solidFill>
                <a:latin typeface="Arial" panose="020B0604020202020204" pitchFamily="34" charset="0"/>
                <a:cs typeface="Arial" panose="020B0604020202020204" pitchFamily="34" charset="0"/>
              </a:rPr>
              <a:t>Video Series</a:t>
            </a:r>
            <a:endParaRPr lang="en-US" sz="3200" b="1" dirty="0">
              <a:solidFill>
                <a:srgbClr val="333399"/>
              </a:solidFill>
              <a:latin typeface="Arial" panose="020B0604020202020204" pitchFamily="34" charset="0"/>
              <a:cs typeface="Arial" panose="020B0604020202020204" pitchFamily="34" charset="0"/>
            </a:endParaRPr>
          </a:p>
        </p:txBody>
      </p:sp>
      <p:sp>
        <p:nvSpPr>
          <p:cNvPr id="7" name="Content Placeholder 2"/>
          <p:cNvSpPr>
            <a:spLocks noGrp="1"/>
          </p:cNvSpPr>
          <p:nvPr>
            <p:ph idx="1"/>
          </p:nvPr>
        </p:nvSpPr>
        <p:spPr>
          <a:xfrm>
            <a:off x="4572000" y="1762044"/>
            <a:ext cx="4094150" cy="3190956"/>
          </a:xfrm>
        </p:spPr>
        <p:txBody>
          <a:bodyPr>
            <a:noAutofit/>
          </a:bodyPr>
          <a:lstStyle/>
          <a:p>
            <a:pPr marL="0" indent="0">
              <a:buNone/>
            </a:pPr>
            <a:r>
              <a:rPr lang="en-US" sz="1800" b="1" dirty="0" smtClean="0">
                <a:solidFill>
                  <a:srgbClr val="333399"/>
                </a:solidFill>
                <a:latin typeface="Arial" panose="020B0604020202020204" pitchFamily="34" charset="0"/>
                <a:cs typeface="Arial" panose="020B0604020202020204" pitchFamily="34" charset="0"/>
              </a:rPr>
              <a:t>NIOSH partnered </a:t>
            </a:r>
            <a:r>
              <a:rPr lang="en-US" sz="1800" b="1" dirty="0">
                <a:solidFill>
                  <a:srgbClr val="333399"/>
                </a:solidFill>
                <a:latin typeface="Arial" panose="020B0604020202020204" pitchFamily="34" charset="0"/>
                <a:cs typeface="Arial" panose="020B0604020202020204" pitchFamily="34" charset="0"/>
              </a:rPr>
              <a:t>with Department of Homeland Security’s Science and Technology Directorate as well as other federal agencies and the ambulance industry to develop a 7-part video series that covers new crash test methods. </a:t>
            </a:r>
          </a:p>
          <a:p>
            <a:pPr marL="0" indent="0">
              <a:buNone/>
            </a:pPr>
            <a:endParaRPr lang="en-US" sz="1800" b="1" dirty="0">
              <a:solidFill>
                <a:srgbClr val="333399"/>
              </a:solidFill>
              <a:latin typeface="Arial" panose="020B0604020202020204" pitchFamily="34" charset="0"/>
              <a:cs typeface="Arial" panose="020B0604020202020204" pitchFamily="34" charset="0"/>
            </a:endParaRPr>
          </a:p>
          <a:p>
            <a:pPr marL="0" indent="0">
              <a:buNone/>
            </a:pPr>
            <a:r>
              <a:rPr lang="en-US" sz="1800" b="1" dirty="0">
                <a:solidFill>
                  <a:srgbClr val="333399"/>
                </a:solidFill>
                <a:latin typeface="Arial" panose="020B0604020202020204" pitchFamily="34" charset="0"/>
                <a:cs typeface="Arial" panose="020B0604020202020204" pitchFamily="34" charset="0"/>
              </a:rPr>
              <a:t>Video series </a:t>
            </a:r>
            <a:r>
              <a:rPr lang="en-US" sz="1800" b="1" dirty="0" smtClean="0">
                <a:solidFill>
                  <a:srgbClr val="333399"/>
                </a:solidFill>
                <a:latin typeface="Arial" panose="020B0604020202020204" pitchFamily="34" charset="0"/>
                <a:cs typeface="Arial" panose="020B0604020202020204" pitchFamily="34" charset="0"/>
              </a:rPr>
              <a:t>became available </a:t>
            </a:r>
            <a:r>
              <a:rPr lang="en-US" sz="1800" b="1" dirty="0">
                <a:solidFill>
                  <a:srgbClr val="333399"/>
                </a:solidFill>
                <a:latin typeface="Arial" panose="020B0604020202020204" pitchFamily="34" charset="0"/>
                <a:cs typeface="Arial" panose="020B0604020202020204" pitchFamily="34" charset="0"/>
              </a:rPr>
              <a:t>on the NIOSH EMS Workers webpage </a:t>
            </a:r>
            <a:r>
              <a:rPr lang="en-US" sz="1800" b="1" dirty="0" smtClean="0">
                <a:solidFill>
                  <a:srgbClr val="333399"/>
                </a:solidFill>
                <a:latin typeface="Arial" panose="020B0604020202020204" pitchFamily="34" charset="0"/>
                <a:cs typeface="Arial" panose="020B0604020202020204" pitchFamily="34" charset="0"/>
              </a:rPr>
              <a:t>the week of May 22, 2017</a:t>
            </a:r>
            <a:endParaRPr lang="en-US" sz="1800" b="1" dirty="0">
              <a:solidFill>
                <a:srgbClr val="333399"/>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FD51173A-7411-4EC2-AB74-A7151DDEA8F3}" type="slidenum">
              <a:rPr lang="en-US" smtClean="0"/>
              <a:pPr/>
              <a:t>1</a:t>
            </a:fld>
            <a:endParaRPr lang="en-US" dirty="0"/>
          </a:p>
        </p:txBody>
      </p:sp>
      <p:pic>
        <p:nvPicPr>
          <p:cNvPr id="5" name="Picture 4"/>
          <p:cNvPicPr>
            <a:picLocks noChangeAspect="1"/>
          </p:cNvPicPr>
          <p:nvPr/>
        </p:nvPicPr>
        <p:blipFill rotWithShape="1">
          <a:blip r:embed="rId2"/>
          <a:srcRect l="12115" t="5715" r="61810" b="3893"/>
          <a:stretch/>
        </p:blipFill>
        <p:spPr>
          <a:xfrm rot="21337381">
            <a:off x="884292" y="1855882"/>
            <a:ext cx="3066428" cy="3321964"/>
          </a:xfrm>
          <a:prstGeom prst="rect">
            <a:avLst/>
          </a:prstGeom>
          <a:ln>
            <a:solidFill>
              <a:schemeClr val="accent3">
                <a:lumMod val="75000"/>
              </a:schemeClr>
            </a:solidFill>
          </a:ln>
          <a:effectLst>
            <a:outerShdw blurRad="50800" dist="38100" dir="10800000" algn="r" rotWithShape="0">
              <a:prstClr val="black">
                <a:alpha val="40000"/>
              </a:prstClr>
            </a:outerShdw>
          </a:effectLst>
        </p:spPr>
      </p:pic>
      <p:sp>
        <p:nvSpPr>
          <p:cNvPr id="3" name="TextBox 2"/>
          <p:cNvSpPr txBox="1"/>
          <p:nvPr/>
        </p:nvSpPr>
        <p:spPr>
          <a:xfrm>
            <a:off x="1066800" y="5484777"/>
            <a:ext cx="7433309" cy="800219"/>
          </a:xfrm>
          <a:prstGeom prst="rect">
            <a:avLst/>
          </a:prstGeom>
          <a:noFill/>
        </p:spPr>
        <p:txBody>
          <a:bodyPr wrap="square" rtlCol="0">
            <a:spAutoFit/>
          </a:bodyPr>
          <a:lstStyle/>
          <a:p>
            <a:r>
              <a:rPr lang="en-US" sz="2800" b="1" dirty="0">
                <a:solidFill>
                  <a:srgbClr val="333399"/>
                </a:solidFill>
              </a:rPr>
              <a:t>www.cdc.gov/niosh/topics/ems/videos.htm</a:t>
            </a:r>
          </a:p>
          <a:p>
            <a:endParaRPr lang="en-US" dirty="0"/>
          </a:p>
        </p:txBody>
      </p:sp>
      <p:grpSp>
        <p:nvGrpSpPr>
          <p:cNvPr id="9" name="Group 7"/>
          <p:cNvGrpSpPr>
            <a:grpSpLocks/>
          </p:cNvGrpSpPr>
          <p:nvPr/>
        </p:nvGrpSpPr>
        <p:grpSpPr bwMode="auto">
          <a:xfrm>
            <a:off x="285750" y="998114"/>
            <a:ext cx="8572500" cy="285750"/>
            <a:chOff x="228600" y="1447800"/>
            <a:chExt cx="8686800" cy="381000"/>
          </a:xfrm>
        </p:grpSpPr>
        <p:pic>
          <p:nvPicPr>
            <p:cNvPr id="10" name="Picture 4" descr="sta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1447800"/>
              <a:ext cx="368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5"/>
            <p:cNvSpPr>
              <a:spLocks noChangeArrowheads="1"/>
            </p:cNvSpPr>
            <p:nvPr/>
          </p:nvSpPr>
          <p:spPr bwMode="auto">
            <a:xfrm>
              <a:off x="685800" y="1600200"/>
              <a:ext cx="7791450" cy="76200"/>
            </a:xfrm>
            <a:prstGeom prst="rect">
              <a:avLst/>
            </a:prstGeom>
            <a:solidFill>
              <a:srgbClr val="F1764B"/>
            </a:solidFill>
            <a:ln w="28575">
              <a:solidFill>
                <a:srgbClr val="0033CC"/>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350" dirty="0"/>
                <a:t>                             </a:t>
              </a:r>
            </a:p>
          </p:txBody>
        </p:sp>
        <p:pic>
          <p:nvPicPr>
            <p:cNvPr id="12" name="Picture 4" descr="sta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47100" y="1447800"/>
              <a:ext cx="368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218512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5985"/>
            <a:ext cx="8763000" cy="701674"/>
          </a:xfrm>
        </p:spPr>
        <p:txBody>
          <a:bodyPr>
            <a:noAutofit/>
          </a:bodyPr>
          <a:lstStyle/>
          <a:p>
            <a:pPr algn="ctr"/>
            <a:r>
              <a:rPr lang="en-US" sz="3200" b="1" dirty="0" smtClean="0">
                <a:solidFill>
                  <a:srgbClr val="333399"/>
                </a:solidFill>
                <a:latin typeface="Arial" panose="020B0604020202020204" pitchFamily="34" charset="0"/>
                <a:cs typeface="Arial" panose="020B0604020202020204" pitchFamily="34" charset="0"/>
              </a:rPr>
              <a:t>NIOSH Infographic</a:t>
            </a:r>
            <a:endParaRPr lang="en-US" sz="3200" b="1" dirty="0">
              <a:solidFill>
                <a:srgbClr val="333399"/>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5562600"/>
            <a:ext cx="8305799" cy="381001"/>
          </a:xfrm>
          <a:ln w="19050">
            <a:solidFill>
              <a:schemeClr val="tx1"/>
            </a:solidFill>
          </a:ln>
        </p:spPr>
        <p:txBody>
          <a:bodyPr tIns="91440">
            <a:noAutofit/>
          </a:bodyPr>
          <a:lstStyle/>
          <a:p>
            <a:pPr marL="0" indent="0" algn="ctr">
              <a:buNone/>
            </a:pPr>
            <a:r>
              <a:rPr lang="en-US" sz="1600" b="1" dirty="0">
                <a:solidFill>
                  <a:srgbClr val="333399"/>
                </a:solidFill>
                <a:latin typeface="Arial" panose="020B0604020202020204" pitchFamily="34" charset="0"/>
                <a:cs typeface="Arial" panose="020B0604020202020204" pitchFamily="34" charset="0"/>
              </a:rPr>
              <a:t>https://www.cdc.gov/niosh/topics/ems/pdfs/Ambulance-INFOGRAPHIC-051617.pdf</a:t>
            </a:r>
          </a:p>
        </p:txBody>
      </p:sp>
      <p:grpSp>
        <p:nvGrpSpPr>
          <p:cNvPr id="9" name="Group 7"/>
          <p:cNvGrpSpPr>
            <a:grpSpLocks/>
          </p:cNvGrpSpPr>
          <p:nvPr/>
        </p:nvGrpSpPr>
        <p:grpSpPr bwMode="auto">
          <a:xfrm>
            <a:off x="295149" y="685800"/>
            <a:ext cx="8572500" cy="285750"/>
            <a:chOff x="228600" y="1447800"/>
            <a:chExt cx="8686800" cy="381000"/>
          </a:xfrm>
        </p:grpSpPr>
        <p:pic>
          <p:nvPicPr>
            <p:cNvPr id="10" name="Picture 4" descr="sta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600" y="1447800"/>
              <a:ext cx="368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5"/>
            <p:cNvSpPr>
              <a:spLocks noChangeArrowheads="1"/>
            </p:cNvSpPr>
            <p:nvPr/>
          </p:nvSpPr>
          <p:spPr bwMode="auto">
            <a:xfrm>
              <a:off x="685800" y="1600200"/>
              <a:ext cx="7791450" cy="76200"/>
            </a:xfrm>
            <a:prstGeom prst="rect">
              <a:avLst/>
            </a:prstGeom>
            <a:solidFill>
              <a:srgbClr val="F1764B"/>
            </a:solidFill>
            <a:ln w="28575">
              <a:solidFill>
                <a:srgbClr val="0033CC"/>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350" dirty="0"/>
                <a:t>                             </a:t>
              </a:r>
            </a:p>
          </p:txBody>
        </p:sp>
        <p:pic>
          <p:nvPicPr>
            <p:cNvPr id="12" name="Picture 4" descr="sta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547100" y="1447800"/>
              <a:ext cx="368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3"/>
          <p:cNvPicPr>
            <a:picLocks noChangeAspect="1"/>
          </p:cNvPicPr>
          <p:nvPr/>
        </p:nvPicPr>
        <p:blipFill rotWithShape="1">
          <a:blip r:embed="rId3"/>
          <a:srcRect l="25269" t="17778" r="38064" b="12889"/>
          <a:stretch/>
        </p:blipFill>
        <p:spPr>
          <a:xfrm>
            <a:off x="838200" y="1066800"/>
            <a:ext cx="3657600" cy="4322618"/>
          </a:xfrm>
          <a:prstGeom prst="rect">
            <a:avLst/>
          </a:prstGeom>
        </p:spPr>
      </p:pic>
      <p:sp>
        <p:nvSpPr>
          <p:cNvPr id="17" name="Content Placeholder 2"/>
          <p:cNvSpPr txBox="1">
            <a:spLocks/>
          </p:cNvSpPr>
          <p:nvPr/>
        </p:nvSpPr>
        <p:spPr>
          <a:xfrm>
            <a:off x="4765979" y="1752601"/>
            <a:ext cx="3669285" cy="2362200"/>
          </a:xfrm>
          <a:prstGeom prst="rect">
            <a:avLst/>
          </a:prstGeom>
          <a:ln w="19050">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Bef>
                <a:spcPts val="1800"/>
              </a:spcBef>
              <a:spcAft>
                <a:spcPts val="0"/>
              </a:spcAft>
            </a:pPr>
            <a:r>
              <a:rPr lang="en-US" sz="1800" b="1" dirty="0" smtClean="0">
                <a:solidFill>
                  <a:srgbClr val="333399"/>
                </a:solidFill>
                <a:latin typeface="Arial" panose="020B0604020202020204" pitchFamily="34" charset="0"/>
                <a:cs typeface="Arial" panose="020B0604020202020204" pitchFamily="34" charset="0"/>
              </a:rPr>
              <a:t>Provides a quick overview of all SAE Test Methods</a:t>
            </a:r>
          </a:p>
          <a:p>
            <a:pPr fontAlgn="auto">
              <a:spcBef>
                <a:spcPts val="1800"/>
              </a:spcBef>
              <a:spcAft>
                <a:spcPts val="0"/>
              </a:spcAft>
            </a:pPr>
            <a:r>
              <a:rPr lang="en-US" sz="1800" b="1" dirty="0" smtClean="0">
                <a:solidFill>
                  <a:srgbClr val="333399"/>
                </a:solidFill>
                <a:latin typeface="Arial" panose="020B0604020202020204" pitchFamily="34" charset="0"/>
                <a:cs typeface="Arial" panose="020B0604020202020204" pitchFamily="34" charset="0"/>
              </a:rPr>
              <a:t>Highlights the breadth of this effort based on number of tests completed</a:t>
            </a:r>
          </a:p>
          <a:p>
            <a:pPr fontAlgn="auto">
              <a:spcBef>
                <a:spcPts val="1800"/>
              </a:spcBef>
              <a:spcAft>
                <a:spcPts val="0"/>
              </a:spcAft>
            </a:pPr>
            <a:r>
              <a:rPr lang="en-US" sz="1800" b="1" dirty="0" smtClean="0">
                <a:solidFill>
                  <a:srgbClr val="333399"/>
                </a:solidFill>
                <a:latin typeface="Arial" panose="020B0604020202020204" pitchFamily="34" charset="0"/>
                <a:cs typeface="Arial" panose="020B0604020202020204" pitchFamily="34" charset="0"/>
              </a:rPr>
              <a:t>Great hook to help lead EMS providers to the video series</a:t>
            </a:r>
          </a:p>
          <a:p>
            <a:pPr marL="0" indent="0" fontAlgn="auto">
              <a:spcAft>
                <a:spcPts val="0"/>
              </a:spcAft>
              <a:buFont typeface="Arial" panose="020B0604020202020204" pitchFamily="34" charset="0"/>
              <a:buNone/>
            </a:pPr>
            <a:endParaRPr lang="en-US" sz="1800" b="1" dirty="0">
              <a:solidFill>
                <a:srgbClr val="3333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77403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idx="4294967295"/>
          </p:nvPr>
        </p:nvSpPr>
        <p:spPr>
          <a:xfrm>
            <a:off x="1752600" y="420297"/>
            <a:ext cx="5072063" cy="403225"/>
          </a:xfrm>
        </p:spPr>
        <p:txBody>
          <a:bodyPr>
            <a:noAutofit/>
          </a:bodyPr>
          <a:lstStyle/>
          <a:p>
            <a:pPr algn="ctr" eaLnBrk="1" hangingPunct="1"/>
            <a:r>
              <a:rPr lang="en-US" altLang="en-US" sz="2400" b="1" dirty="0">
                <a:solidFill>
                  <a:srgbClr val="333399"/>
                </a:solidFill>
                <a:latin typeface="Arial" panose="020B0604020202020204" pitchFamily="34" charset="0"/>
                <a:cs typeface="Arial" panose="020B0604020202020204" pitchFamily="34" charset="0"/>
              </a:rPr>
              <a:t>Contact Information</a:t>
            </a:r>
          </a:p>
        </p:txBody>
      </p:sp>
      <p:grpSp>
        <p:nvGrpSpPr>
          <p:cNvPr id="64516" name="Group 7"/>
          <p:cNvGrpSpPr>
            <a:grpSpLocks/>
          </p:cNvGrpSpPr>
          <p:nvPr/>
        </p:nvGrpSpPr>
        <p:grpSpPr bwMode="auto">
          <a:xfrm>
            <a:off x="574510" y="1219200"/>
            <a:ext cx="8229600" cy="285750"/>
            <a:chOff x="228600" y="1447800"/>
            <a:chExt cx="8686800" cy="381000"/>
          </a:xfrm>
        </p:grpSpPr>
        <p:pic>
          <p:nvPicPr>
            <p:cNvPr id="64527" name="Picture 4" descr="sta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1447800"/>
              <a:ext cx="368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8" name="Rectangle 5"/>
            <p:cNvSpPr>
              <a:spLocks noChangeArrowheads="1"/>
            </p:cNvSpPr>
            <p:nvPr/>
          </p:nvSpPr>
          <p:spPr bwMode="auto">
            <a:xfrm>
              <a:off x="685800" y="1600200"/>
              <a:ext cx="7791450" cy="76200"/>
            </a:xfrm>
            <a:prstGeom prst="rect">
              <a:avLst/>
            </a:prstGeom>
            <a:solidFill>
              <a:srgbClr val="F1764B"/>
            </a:solidFill>
            <a:ln w="28575">
              <a:solidFill>
                <a:srgbClr val="0033CC"/>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350" dirty="0"/>
                <a:t>                             </a:t>
              </a:r>
            </a:p>
          </p:txBody>
        </p:sp>
        <p:pic>
          <p:nvPicPr>
            <p:cNvPr id="64529" name="Picture 4" descr="sta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47100" y="1447800"/>
              <a:ext cx="368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3" name="Table 2"/>
          <p:cNvGraphicFramePr>
            <a:graphicFrameLocks noGrp="1"/>
          </p:cNvGraphicFramePr>
          <p:nvPr>
            <p:extLst>
              <p:ext uri="{D42A27DB-BD31-4B8C-83A1-F6EECF244321}">
                <p14:modId xmlns:p14="http://schemas.microsoft.com/office/powerpoint/2010/main" val="58131536"/>
              </p:ext>
            </p:extLst>
          </p:nvPr>
        </p:nvGraphicFramePr>
        <p:xfrm>
          <a:off x="2800350" y="2000260"/>
          <a:ext cx="3371850" cy="2343149"/>
        </p:xfrm>
        <a:graphic>
          <a:graphicData uri="http://schemas.openxmlformats.org/drawingml/2006/table">
            <a:tbl>
              <a:tblPr firstRow="1" firstCol="1" bandRow="1">
                <a:tableStyleId>{5C22544A-7EE6-4342-B048-85BDC9FD1C3A}</a:tableStyleId>
              </a:tblPr>
              <a:tblGrid>
                <a:gridCol w="3371850">
                  <a:extLst>
                    <a:ext uri="{9D8B030D-6E8A-4147-A177-3AD203B41FA5}">
                      <a16:colId xmlns:a16="http://schemas.microsoft.com/office/drawing/2014/main" val="20000"/>
                    </a:ext>
                  </a:extLst>
                </a:gridCol>
              </a:tblGrid>
              <a:tr h="2343149">
                <a:tc>
                  <a:txBody>
                    <a:bodyPr/>
                    <a:lstStyle/>
                    <a:p>
                      <a:pPr marL="0" marR="0" algn="ctr">
                        <a:lnSpc>
                          <a:spcPct val="115000"/>
                        </a:lnSpc>
                        <a:spcBef>
                          <a:spcPts val="0"/>
                        </a:spcBef>
                        <a:spcAft>
                          <a:spcPts val="0"/>
                        </a:spcAft>
                      </a:pPr>
                      <a:endParaRPr lang="en-US" sz="1400" dirty="0" smtClean="0">
                        <a:solidFill>
                          <a:srgbClr val="333399"/>
                        </a:solidFill>
                        <a:effectLst/>
                      </a:endParaRPr>
                    </a:p>
                    <a:p>
                      <a:pPr marL="0" marR="0" algn="ctr">
                        <a:lnSpc>
                          <a:spcPct val="115000"/>
                        </a:lnSpc>
                        <a:spcBef>
                          <a:spcPts val="0"/>
                        </a:spcBef>
                        <a:spcAft>
                          <a:spcPts val="0"/>
                        </a:spcAft>
                      </a:pPr>
                      <a:r>
                        <a:rPr lang="en-US" sz="2100" dirty="0" smtClean="0">
                          <a:solidFill>
                            <a:srgbClr val="333399"/>
                          </a:solidFill>
                          <a:effectLst/>
                        </a:rPr>
                        <a:t>Jim Green</a:t>
                      </a:r>
                    </a:p>
                    <a:p>
                      <a:pPr marL="0" marR="0" algn="ctr">
                        <a:lnSpc>
                          <a:spcPct val="115000"/>
                        </a:lnSpc>
                        <a:spcBef>
                          <a:spcPts val="0"/>
                        </a:spcBef>
                        <a:spcAft>
                          <a:spcPts val="0"/>
                        </a:spcAft>
                      </a:pPr>
                      <a:endParaRPr lang="en-US" sz="2100" dirty="0">
                        <a:solidFill>
                          <a:srgbClr val="333399"/>
                        </a:solidFill>
                        <a:effectLst/>
                      </a:endParaRPr>
                    </a:p>
                    <a:p>
                      <a:pPr marL="0" marR="0" algn="ctr">
                        <a:lnSpc>
                          <a:spcPct val="115000"/>
                        </a:lnSpc>
                        <a:spcBef>
                          <a:spcPts val="0"/>
                        </a:spcBef>
                        <a:spcAft>
                          <a:spcPts val="0"/>
                        </a:spcAft>
                      </a:pPr>
                      <a:r>
                        <a:rPr lang="en-US" sz="2100" dirty="0" smtClean="0">
                          <a:solidFill>
                            <a:srgbClr val="333399"/>
                          </a:solidFill>
                          <a:effectLst/>
                        </a:rPr>
                        <a:t>304-285-5857</a:t>
                      </a:r>
                    </a:p>
                    <a:p>
                      <a:pPr marL="0" marR="0" algn="ctr">
                        <a:lnSpc>
                          <a:spcPct val="115000"/>
                        </a:lnSpc>
                        <a:spcBef>
                          <a:spcPts val="0"/>
                        </a:spcBef>
                        <a:spcAft>
                          <a:spcPts val="0"/>
                        </a:spcAft>
                      </a:pPr>
                      <a:endParaRPr lang="en-US" sz="2100" dirty="0">
                        <a:solidFill>
                          <a:srgbClr val="333399"/>
                        </a:solidFill>
                        <a:effectLst/>
                      </a:endParaRPr>
                    </a:p>
                    <a:p>
                      <a:pPr marL="0" marR="0" algn="ctr">
                        <a:lnSpc>
                          <a:spcPct val="115000"/>
                        </a:lnSpc>
                        <a:spcBef>
                          <a:spcPts val="0"/>
                        </a:spcBef>
                        <a:spcAft>
                          <a:spcPts val="0"/>
                        </a:spcAft>
                      </a:pPr>
                      <a:r>
                        <a:rPr lang="en-US" sz="2100" dirty="0" smtClean="0">
                          <a:solidFill>
                            <a:srgbClr val="333399"/>
                          </a:solidFill>
                          <a:effectLst/>
                        </a:rPr>
                        <a:t>JGreen@cdc.gov</a:t>
                      </a:r>
                      <a:endParaRPr lang="en-US" sz="2100" dirty="0">
                        <a:solidFill>
                          <a:srgbClr val="333399"/>
                        </a:solidFill>
                        <a:effectLst/>
                      </a:endParaRPr>
                    </a:p>
                  </a:txBody>
                  <a:tcPr marL="51435" marR="51435" marT="0" marB="0"/>
                </a:tc>
                <a:extLst>
                  <a:ext uri="{0D108BD9-81ED-4DB2-BD59-A6C34878D82A}">
                    <a16:rowId xmlns:a16="http://schemas.microsoft.com/office/drawing/2014/main" val="10000"/>
                  </a:ext>
                </a:extLst>
              </a:tr>
            </a:tbl>
          </a:graphicData>
        </a:graphic>
      </p:graphicFrame>
      <p:sp>
        <p:nvSpPr>
          <p:cNvPr id="2" name="TextBox 1"/>
          <p:cNvSpPr txBox="1"/>
          <p:nvPr/>
        </p:nvSpPr>
        <p:spPr>
          <a:xfrm>
            <a:off x="863268" y="4571999"/>
            <a:ext cx="7652084" cy="1477328"/>
          </a:xfrm>
          <a:prstGeom prst="rect">
            <a:avLst/>
          </a:prstGeom>
          <a:noFill/>
        </p:spPr>
        <p:txBody>
          <a:bodyPr wrap="square" rtlCol="0">
            <a:spAutoFit/>
          </a:bodyPr>
          <a:lstStyle/>
          <a:p>
            <a:r>
              <a:rPr lang="en-US" b="1" i="1" dirty="0">
                <a:solidFill>
                  <a:srgbClr val="333399"/>
                </a:solidFill>
              </a:rPr>
              <a:t>“The findings and conclusions in this presentation are those of the author and do not necessarily represent the views of the National Institute for Occupational Safety and Health (NIOSH). Mention of company names or products does not imply endorsement by NIOSH.”</a:t>
            </a:r>
            <a:endParaRPr lang="en-US" b="1" dirty="0">
              <a:solidFill>
                <a:srgbClr val="333399"/>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1899" y="299820"/>
            <a:ext cx="7239000" cy="561633"/>
          </a:xfrm>
        </p:spPr>
        <p:txBody>
          <a:bodyPr>
            <a:normAutofit/>
          </a:bodyPr>
          <a:lstStyle/>
          <a:p>
            <a:r>
              <a:rPr lang="en-US" sz="3200" b="1" dirty="0" smtClean="0">
                <a:solidFill>
                  <a:srgbClr val="333399"/>
                </a:solidFill>
                <a:latin typeface="Arial" panose="020B0604020202020204" pitchFamily="34" charset="0"/>
                <a:cs typeface="Arial" panose="020B0604020202020204" pitchFamily="34" charset="0"/>
              </a:rPr>
              <a:t>Video Series Goals &amp; Distribution</a:t>
            </a:r>
            <a:endParaRPr lang="en-US" sz="3200" b="1" dirty="0">
              <a:solidFill>
                <a:srgbClr val="333399"/>
              </a:solidFill>
              <a:latin typeface="Arial" panose="020B0604020202020204" pitchFamily="34" charset="0"/>
              <a:cs typeface="Arial" panose="020B0604020202020204" pitchFamily="34" charset="0"/>
            </a:endParaRPr>
          </a:p>
        </p:txBody>
      </p:sp>
      <p:sp>
        <p:nvSpPr>
          <p:cNvPr id="7" name="Content Placeholder 2"/>
          <p:cNvSpPr>
            <a:spLocks noGrp="1"/>
          </p:cNvSpPr>
          <p:nvPr>
            <p:ph idx="1"/>
          </p:nvPr>
        </p:nvSpPr>
        <p:spPr>
          <a:xfrm>
            <a:off x="750315" y="1219200"/>
            <a:ext cx="7765035" cy="4724400"/>
          </a:xfrm>
          <a:ln w="19050">
            <a:solidFill>
              <a:schemeClr val="tx1"/>
            </a:solidFill>
          </a:ln>
        </p:spPr>
        <p:txBody>
          <a:bodyPr>
            <a:noAutofit/>
          </a:bodyPr>
          <a:lstStyle/>
          <a:p>
            <a:pPr>
              <a:spcBef>
                <a:spcPts val="1800"/>
              </a:spcBef>
            </a:pPr>
            <a:r>
              <a:rPr lang="en-US" sz="1800" b="1" dirty="0" smtClean="0">
                <a:solidFill>
                  <a:srgbClr val="333399"/>
                </a:solidFill>
                <a:latin typeface="Arial" panose="020B0604020202020204" pitchFamily="34" charset="0"/>
                <a:cs typeface="Arial" panose="020B0604020202020204" pitchFamily="34" charset="0"/>
              </a:rPr>
              <a:t>Desire is to push information out to EMS workers and ambulance purchasers nationwide.</a:t>
            </a:r>
          </a:p>
          <a:p>
            <a:pPr>
              <a:spcBef>
                <a:spcPts val="1800"/>
              </a:spcBef>
            </a:pPr>
            <a:r>
              <a:rPr lang="en-US" sz="1800" b="1" dirty="0" smtClean="0">
                <a:solidFill>
                  <a:srgbClr val="333399"/>
                </a:solidFill>
                <a:latin typeface="Arial" panose="020B0604020202020204" pitchFamily="34" charset="0"/>
                <a:cs typeface="Arial" panose="020B0604020202020204" pitchFamily="34" charset="0"/>
              </a:rPr>
              <a:t>Tried to make the video informative without a lot of technical detail.</a:t>
            </a:r>
          </a:p>
          <a:p>
            <a:pPr>
              <a:spcBef>
                <a:spcPts val="1800"/>
              </a:spcBef>
            </a:pPr>
            <a:r>
              <a:rPr lang="en-US" sz="1800" b="1" dirty="0" smtClean="0">
                <a:solidFill>
                  <a:srgbClr val="333399"/>
                </a:solidFill>
                <a:latin typeface="Arial" panose="020B0604020202020204" pitchFamily="34" charset="0"/>
                <a:cs typeface="Arial" panose="020B0604020202020204" pitchFamily="34" charset="0"/>
              </a:rPr>
              <a:t>Over 30 participants on camera.</a:t>
            </a:r>
          </a:p>
          <a:p>
            <a:pPr>
              <a:spcBef>
                <a:spcPts val="1800"/>
              </a:spcBef>
            </a:pPr>
            <a:r>
              <a:rPr lang="en-US" sz="1800" b="1" dirty="0" smtClean="0">
                <a:solidFill>
                  <a:srgbClr val="333399"/>
                </a:solidFill>
                <a:latin typeface="Arial" panose="020B0604020202020204" pitchFamily="34" charset="0"/>
                <a:cs typeface="Arial" panose="020B0604020202020204" pitchFamily="34" charset="0"/>
              </a:rPr>
              <a:t>Video series available on NIOSH website and hopefully linked by others including NASEMSO.</a:t>
            </a:r>
          </a:p>
          <a:p>
            <a:pPr>
              <a:spcBef>
                <a:spcPts val="1800"/>
              </a:spcBef>
            </a:pPr>
            <a:r>
              <a:rPr lang="en-US" sz="1800" b="1" dirty="0" smtClean="0">
                <a:solidFill>
                  <a:srgbClr val="333399"/>
                </a:solidFill>
                <a:latin typeface="Arial" panose="020B0604020202020204" pitchFamily="34" charset="0"/>
                <a:cs typeface="Arial" panose="020B0604020202020204" pitchFamily="34" charset="0"/>
              </a:rPr>
              <a:t>DVDs will be mailed soon to all State EMS Directors, State Medical Directors, and ambulance manufacturers.  These could also be reproduced by states or others for training on distribution.</a:t>
            </a:r>
          </a:p>
          <a:p>
            <a:pPr>
              <a:spcBef>
                <a:spcPts val="1800"/>
              </a:spcBef>
            </a:pPr>
            <a:r>
              <a:rPr lang="en-US" sz="1800" b="1" dirty="0" smtClean="0">
                <a:solidFill>
                  <a:srgbClr val="333399"/>
                </a:solidFill>
                <a:latin typeface="Arial" panose="020B0604020202020204" pitchFamily="34" charset="0"/>
                <a:cs typeface="Arial" panose="020B0604020202020204" pitchFamily="34" charset="0"/>
              </a:rPr>
              <a:t>Hopefully, state offices will push the link out broadly within their respective EMS communities.</a:t>
            </a:r>
          </a:p>
          <a:p>
            <a:pPr>
              <a:spcBef>
                <a:spcPts val="1800"/>
              </a:spcBef>
            </a:pPr>
            <a:r>
              <a:rPr lang="en-US" sz="1800" b="1" dirty="0" smtClean="0">
                <a:solidFill>
                  <a:srgbClr val="333399"/>
                </a:solidFill>
                <a:latin typeface="Arial" panose="020B0604020202020204" pitchFamily="34" charset="0"/>
                <a:cs typeface="Arial" panose="020B0604020202020204" pitchFamily="34" charset="0"/>
              </a:rPr>
              <a:t>We also expect builders to use some of this information to encourage buyers to seek safer solutions </a:t>
            </a:r>
            <a:endParaRPr lang="en-US" sz="1800" b="1" dirty="0" smtClean="0">
              <a:solidFill>
                <a:srgbClr val="333399"/>
              </a:solidFill>
              <a:latin typeface="Arial" panose="020B0604020202020204" pitchFamily="34" charset="0"/>
              <a:cs typeface="Arial" panose="020B0604020202020204" pitchFamily="34" charset="0"/>
            </a:endParaRPr>
          </a:p>
          <a:p>
            <a:endParaRPr lang="en-US" sz="1800" b="1" dirty="0">
              <a:solidFill>
                <a:srgbClr val="333399"/>
              </a:solidFill>
              <a:latin typeface="Arial" panose="020B0604020202020204" pitchFamily="34" charset="0"/>
              <a:cs typeface="Arial" panose="020B0604020202020204" pitchFamily="34" charset="0"/>
            </a:endParaRPr>
          </a:p>
          <a:p>
            <a:pPr marL="0" indent="0">
              <a:buNone/>
            </a:pPr>
            <a:endParaRPr lang="en-US" sz="1800" b="1" dirty="0">
              <a:solidFill>
                <a:srgbClr val="333399"/>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FD51173A-7411-4EC2-AB74-A7151DDEA8F3}" type="slidenum">
              <a:rPr lang="en-US" smtClean="0"/>
              <a:pPr/>
              <a:t>2</a:t>
            </a:fld>
            <a:endParaRPr lang="en-US" dirty="0"/>
          </a:p>
        </p:txBody>
      </p:sp>
      <p:grpSp>
        <p:nvGrpSpPr>
          <p:cNvPr id="9" name="Group 7"/>
          <p:cNvGrpSpPr>
            <a:grpSpLocks/>
          </p:cNvGrpSpPr>
          <p:nvPr/>
        </p:nvGrpSpPr>
        <p:grpSpPr bwMode="auto">
          <a:xfrm>
            <a:off x="295149" y="789933"/>
            <a:ext cx="8572500" cy="285750"/>
            <a:chOff x="228600" y="1447800"/>
            <a:chExt cx="8686800" cy="381000"/>
          </a:xfrm>
        </p:grpSpPr>
        <p:pic>
          <p:nvPicPr>
            <p:cNvPr id="10" name="Picture 4" descr="sta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600" y="1447800"/>
              <a:ext cx="368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5"/>
            <p:cNvSpPr>
              <a:spLocks noChangeArrowheads="1"/>
            </p:cNvSpPr>
            <p:nvPr/>
          </p:nvSpPr>
          <p:spPr bwMode="auto">
            <a:xfrm>
              <a:off x="685800" y="1600200"/>
              <a:ext cx="7791450" cy="76200"/>
            </a:xfrm>
            <a:prstGeom prst="rect">
              <a:avLst/>
            </a:prstGeom>
            <a:solidFill>
              <a:srgbClr val="F1764B"/>
            </a:solidFill>
            <a:ln w="28575">
              <a:solidFill>
                <a:srgbClr val="0033CC"/>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350" dirty="0"/>
                <a:t>                             </a:t>
              </a:r>
            </a:p>
          </p:txBody>
        </p:sp>
        <p:pic>
          <p:nvPicPr>
            <p:cNvPr id="12" name="Picture 4" descr="sta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547100" y="1447800"/>
              <a:ext cx="368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242387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448" y="209317"/>
            <a:ext cx="7886700" cy="625474"/>
          </a:xfrm>
        </p:spPr>
        <p:txBody>
          <a:bodyPr>
            <a:normAutofit/>
          </a:bodyPr>
          <a:lstStyle/>
          <a:p>
            <a:r>
              <a:rPr lang="en-US" sz="3200" b="1" dirty="0" smtClean="0">
                <a:solidFill>
                  <a:srgbClr val="333399"/>
                </a:solidFill>
                <a:latin typeface="Arial" panose="020B0604020202020204" pitchFamily="34" charset="0"/>
                <a:cs typeface="Arial" panose="020B0604020202020204" pitchFamily="34" charset="0"/>
              </a:rPr>
              <a:t>Video 1:  History, Injuries &amp; Standards</a:t>
            </a:r>
            <a:endParaRPr lang="en-US" sz="3200" dirty="0"/>
          </a:p>
        </p:txBody>
      </p:sp>
      <p:pic>
        <p:nvPicPr>
          <p:cNvPr id="4" name="Picture 3"/>
          <p:cNvPicPr>
            <a:picLocks noChangeAspect="1"/>
          </p:cNvPicPr>
          <p:nvPr/>
        </p:nvPicPr>
        <p:blipFill rotWithShape="1">
          <a:blip r:embed="rId2"/>
          <a:srcRect l="24353" t="51813" r="54907" b="29520"/>
          <a:stretch/>
        </p:blipFill>
        <p:spPr>
          <a:xfrm>
            <a:off x="743458" y="1143000"/>
            <a:ext cx="3661793" cy="2059759"/>
          </a:xfrm>
          <a:prstGeom prst="rect">
            <a:avLst/>
          </a:prstGeom>
          <a:ln w="19050">
            <a:solidFill>
              <a:schemeClr val="tx1"/>
            </a:solidFill>
          </a:ln>
        </p:spPr>
      </p:pic>
      <p:grpSp>
        <p:nvGrpSpPr>
          <p:cNvPr id="5" name="Group 7"/>
          <p:cNvGrpSpPr>
            <a:grpSpLocks/>
          </p:cNvGrpSpPr>
          <p:nvPr/>
        </p:nvGrpSpPr>
        <p:grpSpPr bwMode="auto">
          <a:xfrm>
            <a:off x="304548" y="747267"/>
            <a:ext cx="8572500" cy="285750"/>
            <a:chOff x="228600" y="1447800"/>
            <a:chExt cx="8686800" cy="381000"/>
          </a:xfrm>
        </p:grpSpPr>
        <p:pic>
          <p:nvPicPr>
            <p:cNvPr id="6" name="Picture 4" descr="sta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1447800"/>
              <a:ext cx="368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p:cNvSpPr>
              <a:spLocks noChangeArrowheads="1"/>
            </p:cNvSpPr>
            <p:nvPr/>
          </p:nvSpPr>
          <p:spPr bwMode="auto">
            <a:xfrm>
              <a:off x="685800" y="1600200"/>
              <a:ext cx="7791450" cy="76200"/>
            </a:xfrm>
            <a:prstGeom prst="rect">
              <a:avLst/>
            </a:prstGeom>
            <a:solidFill>
              <a:srgbClr val="F1764B"/>
            </a:solidFill>
            <a:ln w="28575">
              <a:solidFill>
                <a:srgbClr val="0033CC"/>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350" dirty="0"/>
                <a:t>                             </a:t>
              </a:r>
            </a:p>
          </p:txBody>
        </p:sp>
        <p:pic>
          <p:nvPicPr>
            <p:cNvPr id="8" name="Picture 4" descr="sta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47100" y="1447800"/>
              <a:ext cx="368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10"/>
          <p:cNvSpPr txBox="1">
            <a:spLocks noChangeArrowheads="1"/>
          </p:cNvSpPr>
          <p:nvPr/>
        </p:nvSpPr>
        <p:spPr bwMode="auto">
          <a:xfrm>
            <a:off x="3352800" y="3486509"/>
            <a:ext cx="1752600" cy="1915909"/>
          </a:xfrm>
          <a:prstGeom prst="rect">
            <a:avLst/>
          </a:prstGeom>
          <a:solidFill>
            <a:srgbClr val="FF0000">
              <a:alpha val="83136"/>
            </a:srgbClr>
          </a:solidFill>
          <a:ln w="9525">
            <a:solidFill>
              <a:schemeClr val="tx1">
                <a:lumMod val="75000"/>
                <a:lumOff val="25000"/>
              </a:schemeClr>
            </a:solidFill>
            <a:miter lim="800000"/>
            <a:headEnd/>
            <a:tailEnd/>
          </a:ln>
          <a:effectLst>
            <a:outerShdw blurRad="50800" dist="38100" dir="18900000" algn="bl" rotWithShape="0">
              <a:prstClr val="black">
                <a:alpha val="40000"/>
              </a:prstClr>
            </a:outerShdw>
          </a:effec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endParaRPr lang="en-US" altLang="en-US" sz="900" b="1" dirty="0">
              <a:solidFill>
                <a:schemeClr val="bg1"/>
              </a:solidFill>
            </a:endParaRPr>
          </a:p>
          <a:p>
            <a:pPr algn="r" eaLnBrk="1" hangingPunct="1">
              <a:spcBef>
                <a:spcPct val="0"/>
              </a:spcBef>
              <a:buFontTx/>
              <a:buNone/>
            </a:pPr>
            <a:r>
              <a:rPr lang="en-US" altLang="en-US" sz="900" b="1" dirty="0">
                <a:solidFill>
                  <a:schemeClr val="bg1"/>
                </a:solidFill>
              </a:rPr>
              <a:t>NFPA 1917</a:t>
            </a:r>
          </a:p>
          <a:p>
            <a:pPr algn="r" eaLnBrk="1" hangingPunct="1">
              <a:spcBef>
                <a:spcPct val="0"/>
              </a:spcBef>
              <a:buFontTx/>
              <a:buNone/>
            </a:pPr>
            <a:r>
              <a:rPr lang="en-US" altLang="en-US" sz="900" b="1" dirty="0">
                <a:solidFill>
                  <a:schemeClr val="bg1"/>
                </a:solidFill>
              </a:rPr>
              <a:t>Standard for</a:t>
            </a:r>
          </a:p>
          <a:p>
            <a:pPr algn="r" eaLnBrk="1" hangingPunct="1">
              <a:spcBef>
                <a:spcPct val="0"/>
              </a:spcBef>
              <a:buFontTx/>
              <a:buNone/>
            </a:pPr>
            <a:r>
              <a:rPr lang="en-US" altLang="en-US" sz="900" b="1" dirty="0">
                <a:solidFill>
                  <a:schemeClr val="bg1"/>
                </a:solidFill>
              </a:rPr>
              <a:t>Automotive</a:t>
            </a:r>
          </a:p>
          <a:p>
            <a:pPr algn="r" eaLnBrk="1" hangingPunct="1">
              <a:spcBef>
                <a:spcPct val="0"/>
              </a:spcBef>
              <a:buFontTx/>
              <a:buNone/>
            </a:pPr>
            <a:r>
              <a:rPr lang="en-US" altLang="en-US" sz="900" b="1" dirty="0">
                <a:solidFill>
                  <a:schemeClr val="bg1"/>
                </a:solidFill>
              </a:rPr>
              <a:t>Ambulances</a:t>
            </a:r>
          </a:p>
          <a:p>
            <a:pPr algn="r" eaLnBrk="1" hangingPunct="1">
              <a:spcBef>
                <a:spcPct val="0"/>
              </a:spcBef>
              <a:buFontTx/>
              <a:buNone/>
            </a:pPr>
            <a:r>
              <a:rPr lang="en-US" altLang="en-US" sz="900" b="1" dirty="0">
                <a:solidFill>
                  <a:schemeClr val="bg1"/>
                </a:solidFill>
              </a:rPr>
              <a:t>Effective 2016   </a:t>
            </a:r>
          </a:p>
          <a:p>
            <a:pPr algn="r" eaLnBrk="1" hangingPunct="1">
              <a:spcBef>
                <a:spcPct val="0"/>
              </a:spcBef>
              <a:buFontTx/>
              <a:buNone/>
            </a:pPr>
            <a:r>
              <a:rPr lang="en-US" altLang="en-US" sz="900" b="1" dirty="0">
                <a:solidFill>
                  <a:schemeClr val="bg1"/>
                </a:solidFill>
              </a:rPr>
              <a:t>2</a:t>
            </a:r>
            <a:r>
              <a:rPr lang="en-US" altLang="en-US" sz="900" b="1" baseline="30000" dirty="0">
                <a:solidFill>
                  <a:schemeClr val="bg1"/>
                </a:solidFill>
              </a:rPr>
              <a:t>nd</a:t>
            </a:r>
            <a:r>
              <a:rPr lang="en-US" altLang="en-US" sz="900" b="1" dirty="0">
                <a:solidFill>
                  <a:schemeClr val="bg1"/>
                </a:solidFill>
              </a:rPr>
              <a:t> </a:t>
            </a:r>
            <a:r>
              <a:rPr lang="en-US" altLang="en-US" sz="900" b="1" dirty="0" smtClean="0">
                <a:solidFill>
                  <a:schemeClr val="bg1"/>
                </a:solidFill>
              </a:rPr>
              <a:t>Edition</a:t>
            </a:r>
          </a:p>
          <a:p>
            <a:pPr algn="r" eaLnBrk="1" hangingPunct="1">
              <a:spcBef>
                <a:spcPct val="0"/>
              </a:spcBef>
              <a:buFontTx/>
              <a:buNone/>
            </a:pPr>
            <a:endParaRPr lang="en-US" altLang="en-US" sz="900" b="1" dirty="0">
              <a:solidFill>
                <a:schemeClr val="bg1"/>
              </a:solidFill>
            </a:endParaRPr>
          </a:p>
          <a:p>
            <a:pPr algn="r" eaLnBrk="1" hangingPunct="1">
              <a:spcBef>
                <a:spcPct val="0"/>
              </a:spcBef>
              <a:buFontTx/>
              <a:buNone/>
            </a:pPr>
            <a:endParaRPr lang="en-US" altLang="en-US" sz="900" b="1" dirty="0" smtClean="0">
              <a:solidFill>
                <a:schemeClr val="bg1"/>
              </a:solidFill>
            </a:endParaRPr>
          </a:p>
          <a:p>
            <a:pPr algn="r" eaLnBrk="1" hangingPunct="1">
              <a:spcBef>
                <a:spcPct val="0"/>
              </a:spcBef>
              <a:buFontTx/>
              <a:buNone/>
            </a:pPr>
            <a:endParaRPr lang="en-US" altLang="en-US" sz="1050" b="1" dirty="0">
              <a:solidFill>
                <a:srgbClr val="00B0F0"/>
              </a:solidFill>
            </a:endParaRPr>
          </a:p>
          <a:p>
            <a:pPr eaLnBrk="1" hangingPunct="1">
              <a:spcBef>
                <a:spcPct val="0"/>
              </a:spcBef>
              <a:buFontTx/>
              <a:buNone/>
            </a:pPr>
            <a:endParaRPr lang="en-US" altLang="en-US" sz="1350" dirty="0"/>
          </a:p>
          <a:p>
            <a:pPr eaLnBrk="1" hangingPunct="1">
              <a:spcBef>
                <a:spcPct val="0"/>
              </a:spcBef>
              <a:buFontTx/>
              <a:buNone/>
            </a:pPr>
            <a:endParaRPr lang="en-US" altLang="en-US" sz="1350" dirty="0"/>
          </a:p>
        </p:txBody>
      </p:sp>
      <p:pic>
        <p:nvPicPr>
          <p:cNvPr id="10"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5438" y="3505200"/>
            <a:ext cx="1627699" cy="1886929"/>
          </a:xfrm>
          <a:prstGeom prst="rect">
            <a:avLst/>
          </a:prstGeom>
          <a:noFill/>
          <a:ln w="9525">
            <a:solidFill>
              <a:schemeClr val="tx1">
                <a:lumMod val="75000"/>
                <a:lumOff val="25000"/>
              </a:schemeClr>
            </a:solidFill>
            <a:miter lim="800000"/>
            <a:headEnd/>
            <a:tailEnd/>
          </a:ln>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2" descr="http://i0.wp.com/www.groundvehiclestandard.org/wp-content/uploads/2015/04/GVS-Home-Slider-1200by400-with-background-and-logo-final.png?resize=1400%2C399"/>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68838" t="9488" r="14071" b="13664"/>
          <a:stretch/>
        </p:blipFill>
        <p:spPr bwMode="auto">
          <a:xfrm>
            <a:off x="6248400" y="3486509"/>
            <a:ext cx="1597654" cy="1876043"/>
          </a:xfrm>
          <a:prstGeom prst="rect">
            <a:avLst/>
          </a:prstGeom>
          <a:noFill/>
          <a:ln w="12700">
            <a:solidFill>
              <a:schemeClr val="tx1">
                <a:lumMod val="75000"/>
                <a:lumOff val="25000"/>
              </a:schemeClr>
            </a:solidFill>
          </a:ln>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6"/>
          <a:srcRect l="22667" t="27022" r="39000" b="24978"/>
          <a:stretch/>
        </p:blipFill>
        <p:spPr>
          <a:xfrm>
            <a:off x="5029200" y="1142999"/>
            <a:ext cx="2590800" cy="2027583"/>
          </a:xfrm>
          <a:prstGeom prst="rect">
            <a:avLst/>
          </a:prstGeom>
        </p:spPr>
      </p:pic>
      <p:pic>
        <p:nvPicPr>
          <p:cNvPr id="13" name="Picture 12"/>
          <p:cNvPicPr>
            <a:picLocks noChangeAspect="1"/>
          </p:cNvPicPr>
          <p:nvPr/>
        </p:nvPicPr>
        <p:blipFill rotWithShape="1">
          <a:blip r:embed="rId7"/>
          <a:srcRect l="33333" t="24000" r="38334" b="25333"/>
          <a:stretch/>
        </p:blipFill>
        <p:spPr>
          <a:xfrm>
            <a:off x="1455437" y="4269558"/>
            <a:ext cx="1566006" cy="1750242"/>
          </a:xfrm>
          <a:prstGeom prst="rect">
            <a:avLst/>
          </a:prstGeom>
        </p:spPr>
      </p:pic>
      <p:pic>
        <p:nvPicPr>
          <p:cNvPr id="14" name="Picture 13"/>
          <p:cNvPicPr>
            <a:picLocks noChangeAspect="1"/>
          </p:cNvPicPr>
          <p:nvPr/>
        </p:nvPicPr>
        <p:blipFill rotWithShape="1">
          <a:blip r:embed="rId8"/>
          <a:srcRect l="29999" t="25130" r="38334" b="24203"/>
          <a:stretch/>
        </p:blipFill>
        <p:spPr>
          <a:xfrm>
            <a:off x="4174066" y="4579549"/>
            <a:ext cx="1693334" cy="1693334"/>
          </a:xfrm>
          <a:prstGeom prst="rect">
            <a:avLst/>
          </a:prstGeom>
        </p:spPr>
      </p:pic>
      <p:pic>
        <p:nvPicPr>
          <p:cNvPr id="15" name="Picture 14"/>
          <p:cNvPicPr>
            <a:picLocks noChangeAspect="1"/>
          </p:cNvPicPr>
          <p:nvPr/>
        </p:nvPicPr>
        <p:blipFill rotWithShape="1">
          <a:blip r:embed="rId9"/>
          <a:srcRect l="33558" t="24882" r="39776" b="24451"/>
          <a:stretch/>
        </p:blipFill>
        <p:spPr>
          <a:xfrm>
            <a:off x="7315200" y="4291916"/>
            <a:ext cx="1455060" cy="1727884"/>
          </a:xfrm>
          <a:prstGeom prst="rect">
            <a:avLst/>
          </a:prstGeom>
        </p:spPr>
      </p:pic>
    </p:spTree>
    <p:extLst>
      <p:ext uri="{BB962C8B-B14F-4D97-AF65-F5344CB8AC3E}">
        <p14:creationId xmlns:p14="http://schemas.microsoft.com/office/powerpoint/2010/main" val="8393151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860" y="202559"/>
            <a:ext cx="7886700" cy="528349"/>
          </a:xfrm>
        </p:spPr>
        <p:txBody>
          <a:bodyPr>
            <a:noAutofit/>
          </a:bodyPr>
          <a:lstStyle/>
          <a:p>
            <a:pPr algn="ctr"/>
            <a:r>
              <a:rPr lang="en-US" sz="3200" b="1" dirty="0" smtClean="0">
                <a:solidFill>
                  <a:srgbClr val="333399"/>
                </a:solidFill>
                <a:latin typeface="Arial" panose="020B0604020202020204" pitchFamily="34" charset="0"/>
                <a:cs typeface="Arial" panose="020B0604020202020204" pitchFamily="34" charset="0"/>
              </a:rPr>
              <a:t>Video 2:  Crash Testing an Ambulance</a:t>
            </a:r>
            <a:endParaRPr lang="en-US" sz="3200" b="1" dirty="0">
              <a:solidFill>
                <a:srgbClr val="333399"/>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30860" y="4465327"/>
            <a:ext cx="7945023" cy="1325873"/>
          </a:xfrm>
          <a:ln w="19050">
            <a:solidFill>
              <a:schemeClr val="tx1"/>
            </a:solidFill>
          </a:ln>
        </p:spPr>
        <p:txBody>
          <a:bodyPr>
            <a:noAutofit/>
          </a:bodyPr>
          <a:lstStyle/>
          <a:p>
            <a:pPr marL="0" indent="0">
              <a:buNone/>
            </a:pPr>
            <a:r>
              <a:rPr lang="en-US" sz="2000" b="1" dirty="0" smtClean="0">
                <a:solidFill>
                  <a:srgbClr val="333399"/>
                </a:solidFill>
                <a:latin typeface="Arial" panose="020B0604020202020204" pitchFamily="34" charset="0"/>
                <a:cs typeface="Arial" panose="020B0604020202020204" pitchFamily="34" charset="0"/>
              </a:rPr>
              <a:t>This video highlights the value of crash testing to the development of all our subsequent test methods.  </a:t>
            </a:r>
          </a:p>
          <a:p>
            <a:pPr marL="0" indent="0">
              <a:buNone/>
            </a:pPr>
            <a:r>
              <a:rPr lang="en-US" sz="2000" b="1" dirty="0" smtClean="0">
                <a:solidFill>
                  <a:srgbClr val="333399"/>
                </a:solidFill>
                <a:latin typeface="Arial" panose="020B0604020202020204" pitchFamily="34" charset="0"/>
                <a:cs typeface="Arial" panose="020B0604020202020204" pitchFamily="34" charset="0"/>
              </a:rPr>
              <a:t>The energy measured in these crash tests is used as the input to all of our other testing.  </a:t>
            </a:r>
            <a:endParaRPr lang="en-US" sz="2000" b="1" dirty="0">
              <a:solidFill>
                <a:srgbClr val="333399"/>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a:srcRect l="23794" t="16136" r="57127" b="63962"/>
          <a:stretch/>
        </p:blipFill>
        <p:spPr>
          <a:xfrm>
            <a:off x="533400" y="1163926"/>
            <a:ext cx="4876800" cy="3179474"/>
          </a:xfrm>
          <a:prstGeom prst="rect">
            <a:avLst/>
          </a:prstGeom>
        </p:spPr>
      </p:pic>
      <p:pic>
        <p:nvPicPr>
          <p:cNvPr id="5" name="Picture 4"/>
          <p:cNvPicPr>
            <a:picLocks noChangeAspect="1"/>
          </p:cNvPicPr>
          <p:nvPr/>
        </p:nvPicPr>
        <p:blipFill rotWithShape="1">
          <a:blip r:embed="rId3"/>
          <a:srcRect l="37880" t="6137" r="10605" b="9015"/>
          <a:stretch/>
        </p:blipFill>
        <p:spPr>
          <a:xfrm>
            <a:off x="5621960" y="1243292"/>
            <a:ext cx="2895600" cy="2980765"/>
          </a:xfrm>
          <a:prstGeom prst="rect">
            <a:avLst/>
          </a:prstGeom>
        </p:spPr>
      </p:pic>
      <p:grpSp>
        <p:nvGrpSpPr>
          <p:cNvPr id="6" name="Group 7"/>
          <p:cNvGrpSpPr>
            <a:grpSpLocks/>
          </p:cNvGrpSpPr>
          <p:nvPr/>
        </p:nvGrpSpPr>
        <p:grpSpPr bwMode="auto">
          <a:xfrm>
            <a:off x="295149" y="762000"/>
            <a:ext cx="8572500" cy="285750"/>
            <a:chOff x="228600" y="1447800"/>
            <a:chExt cx="8686800" cy="381000"/>
          </a:xfrm>
        </p:grpSpPr>
        <p:pic>
          <p:nvPicPr>
            <p:cNvPr id="7" name="Picture 4" descr="sta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1447800"/>
              <a:ext cx="368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5"/>
            <p:cNvSpPr>
              <a:spLocks noChangeArrowheads="1"/>
            </p:cNvSpPr>
            <p:nvPr/>
          </p:nvSpPr>
          <p:spPr bwMode="auto">
            <a:xfrm>
              <a:off x="685800" y="1600200"/>
              <a:ext cx="7791450" cy="76200"/>
            </a:xfrm>
            <a:prstGeom prst="rect">
              <a:avLst/>
            </a:prstGeom>
            <a:solidFill>
              <a:srgbClr val="F1764B"/>
            </a:solidFill>
            <a:ln w="28575">
              <a:solidFill>
                <a:srgbClr val="0033CC"/>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350" dirty="0"/>
                <a:t>                             </a:t>
              </a:r>
            </a:p>
          </p:txBody>
        </p:sp>
        <p:pic>
          <p:nvPicPr>
            <p:cNvPr id="9" name="Picture 4" descr="sta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547100" y="1447800"/>
              <a:ext cx="368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484836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5985"/>
            <a:ext cx="8763000" cy="701674"/>
          </a:xfrm>
        </p:spPr>
        <p:txBody>
          <a:bodyPr>
            <a:noAutofit/>
          </a:bodyPr>
          <a:lstStyle/>
          <a:p>
            <a:pPr algn="ctr"/>
            <a:r>
              <a:rPr lang="en-US" sz="3200" b="1" dirty="0" smtClean="0">
                <a:solidFill>
                  <a:srgbClr val="333399"/>
                </a:solidFill>
                <a:latin typeface="Arial" panose="020B0604020202020204" pitchFamily="34" charset="0"/>
                <a:cs typeface="Arial" panose="020B0604020202020204" pitchFamily="34" charset="0"/>
              </a:rPr>
              <a:t>Video 3:  Patient Compartment Seat Testing</a:t>
            </a:r>
            <a:endParaRPr lang="en-US" sz="3200" b="1" dirty="0">
              <a:solidFill>
                <a:srgbClr val="333399"/>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02270" y="1492404"/>
            <a:ext cx="4114800" cy="1335881"/>
          </a:xfrm>
          <a:ln w="19050">
            <a:solidFill>
              <a:schemeClr val="tx1"/>
            </a:solidFill>
          </a:ln>
        </p:spPr>
        <p:txBody>
          <a:bodyPr>
            <a:noAutofit/>
          </a:bodyPr>
          <a:lstStyle/>
          <a:p>
            <a:pPr marL="0" indent="0">
              <a:buNone/>
            </a:pPr>
            <a:r>
              <a:rPr lang="en-US" sz="2000" b="1" dirty="0" smtClean="0">
                <a:solidFill>
                  <a:srgbClr val="333399"/>
                </a:solidFill>
                <a:latin typeface="Arial" panose="020B0604020202020204" pitchFamily="34" charset="0"/>
                <a:cs typeface="Arial" panose="020B0604020202020204" pitchFamily="34" charset="0"/>
              </a:rPr>
              <a:t>This video covers the new seat testing requirements including the measurement of head travel during a crash.  </a:t>
            </a:r>
            <a:endParaRPr lang="en-US" sz="2000" b="1" dirty="0">
              <a:solidFill>
                <a:srgbClr val="333399"/>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2"/>
          <a:srcRect l="23333" t="40000" r="57073" b="40748"/>
          <a:stretch/>
        </p:blipFill>
        <p:spPr>
          <a:xfrm>
            <a:off x="345470" y="1190592"/>
            <a:ext cx="3474308" cy="2133600"/>
          </a:xfrm>
          <a:prstGeom prst="rect">
            <a:avLst/>
          </a:prstGeom>
        </p:spPr>
      </p:pic>
      <p:pic>
        <p:nvPicPr>
          <p:cNvPr id="7" name="Picture 6"/>
          <p:cNvPicPr/>
          <p:nvPr/>
        </p:nvPicPr>
        <p:blipFill rotWithShape="1">
          <a:blip r:embed="rId3"/>
          <a:srcRect l="5123" t="8196" r="5225" b="11203"/>
          <a:stretch/>
        </p:blipFill>
        <p:spPr>
          <a:xfrm>
            <a:off x="4133185" y="3352734"/>
            <a:ext cx="4724400" cy="2743200"/>
          </a:xfrm>
          <a:prstGeom prst="rect">
            <a:avLst/>
          </a:prstGeom>
          <a:ln w="25400">
            <a:solidFill>
              <a:schemeClr val="tx1"/>
            </a:solidFill>
          </a:ln>
        </p:spPr>
      </p:pic>
      <p:sp>
        <p:nvSpPr>
          <p:cNvPr id="8" name="Content Placeholder 2"/>
          <p:cNvSpPr txBox="1">
            <a:spLocks/>
          </p:cNvSpPr>
          <p:nvPr/>
        </p:nvSpPr>
        <p:spPr>
          <a:xfrm>
            <a:off x="520524" y="3667125"/>
            <a:ext cx="3124200" cy="1514475"/>
          </a:xfrm>
          <a:prstGeom prst="rect">
            <a:avLst/>
          </a:prstGeom>
          <a:ln w="19050">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2000" b="1" dirty="0" smtClean="0">
                <a:solidFill>
                  <a:srgbClr val="333399"/>
                </a:solidFill>
                <a:latin typeface="Arial" panose="020B0604020202020204" pitchFamily="34" charset="0"/>
                <a:cs typeface="Arial" panose="020B0604020202020204" pitchFamily="34" charset="0"/>
              </a:rPr>
              <a:t>At the end of this video we also provide some seating demos from research partners EVS and Wise.</a:t>
            </a:r>
            <a:endParaRPr lang="en-US" sz="2000" b="1" dirty="0">
              <a:solidFill>
                <a:srgbClr val="333399"/>
              </a:solidFill>
              <a:latin typeface="Arial" panose="020B0604020202020204" pitchFamily="34" charset="0"/>
              <a:cs typeface="Arial" panose="020B0604020202020204" pitchFamily="34" charset="0"/>
            </a:endParaRPr>
          </a:p>
        </p:txBody>
      </p:sp>
      <p:grpSp>
        <p:nvGrpSpPr>
          <p:cNvPr id="9" name="Group 7"/>
          <p:cNvGrpSpPr>
            <a:grpSpLocks/>
          </p:cNvGrpSpPr>
          <p:nvPr/>
        </p:nvGrpSpPr>
        <p:grpSpPr bwMode="auto">
          <a:xfrm>
            <a:off x="295149" y="762000"/>
            <a:ext cx="8572500" cy="285750"/>
            <a:chOff x="228600" y="1447800"/>
            <a:chExt cx="8686800" cy="381000"/>
          </a:xfrm>
        </p:grpSpPr>
        <p:pic>
          <p:nvPicPr>
            <p:cNvPr id="10" name="Picture 4" descr="sta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1447800"/>
              <a:ext cx="368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5"/>
            <p:cNvSpPr>
              <a:spLocks noChangeArrowheads="1"/>
            </p:cNvSpPr>
            <p:nvPr/>
          </p:nvSpPr>
          <p:spPr bwMode="auto">
            <a:xfrm>
              <a:off x="685800" y="1600200"/>
              <a:ext cx="7791450" cy="76200"/>
            </a:xfrm>
            <a:prstGeom prst="rect">
              <a:avLst/>
            </a:prstGeom>
            <a:solidFill>
              <a:srgbClr val="F1764B"/>
            </a:solidFill>
            <a:ln w="28575">
              <a:solidFill>
                <a:srgbClr val="0033CC"/>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350" dirty="0"/>
                <a:t>                             </a:t>
              </a:r>
            </a:p>
          </p:txBody>
        </p:sp>
        <p:pic>
          <p:nvPicPr>
            <p:cNvPr id="12" name="Picture 4" descr="sta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547100" y="1447800"/>
              <a:ext cx="368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661744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5985"/>
            <a:ext cx="8763000" cy="701674"/>
          </a:xfrm>
        </p:spPr>
        <p:txBody>
          <a:bodyPr>
            <a:noAutofit/>
          </a:bodyPr>
          <a:lstStyle/>
          <a:p>
            <a:pPr algn="ctr"/>
            <a:r>
              <a:rPr lang="en-US" sz="3200" b="1" dirty="0" smtClean="0">
                <a:solidFill>
                  <a:srgbClr val="333399"/>
                </a:solidFill>
                <a:latin typeface="Arial" panose="020B0604020202020204" pitchFamily="34" charset="0"/>
                <a:cs typeface="Arial" panose="020B0604020202020204" pitchFamily="34" charset="0"/>
              </a:rPr>
              <a:t>Video 4:  Patient Cot &amp; Restraint Testing</a:t>
            </a:r>
            <a:endParaRPr lang="en-US" sz="3200" b="1" dirty="0">
              <a:solidFill>
                <a:srgbClr val="333399"/>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343468" y="1315006"/>
            <a:ext cx="4114800" cy="1335881"/>
          </a:xfrm>
          <a:ln w="19050">
            <a:solidFill>
              <a:schemeClr val="tx1"/>
            </a:solidFill>
          </a:ln>
        </p:spPr>
        <p:txBody>
          <a:bodyPr>
            <a:noAutofit/>
          </a:bodyPr>
          <a:lstStyle/>
          <a:p>
            <a:pPr marL="0" indent="0">
              <a:buNone/>
            </a:pPr>
            <a:r>
              <a:rPr lang="en-US" sz="2000" b="1" dirty="0" smtClean="0">
                <a:solidFill>
                  <a:srgbClr val="333399"/>
                </a:solidFill>
                <a:latin typeface="Arial" panose="020B0604020202020204" pitchFamily="34" charset="0"/>
                <a:cs typeface="Arial" panose="020B0604020202020204" pitchFamily="34" charset="0"/>
              </a:rPr>
              <a:t>This video covers the new cot testing requirements including the change in patient excursion derived from the change in restraint location.  </a:t>
            </a:r>
            <a:endParaRPr lang="en-US" sz="2000" b="1" dirty="0">
              <a:solidFill>
                <a:srgbClr val="333399"/>
              </a:solidFill>
              <a:latin typeface="Arial" panose="020B0604020202020204" pitchFamily="34" charset="0"/>
              <a:cs typeface="Arial" panose="020B0604020202020204" pitchFamily="34" charset="0"/>
            </a:endParaRPr>
          </a:p>
        </p:txBody>
      </p:sp>
      <p:sp>
        <p:nvSpPr>
          <p:cNvPr id="8" name="Content Placeholder 2"/>
          <p:cNvSpPr txBox="1">
            <a:spLocks/>
          </p:cNvSpPr>
          <p:nvPr/>
        </p:nvSpPr>
        <p:spPr>
          <a:xfrm>
            <a:off x="674934" y="5486401"/>
            <a:ext cx="7983671" cy="685800"/>
          </a:xfrm>
          <a:prstGeom prst="rect">
            <a:avLst/>
          </a:prstGeom>
          <a:ln w="19050">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2000" b="1" dirty="0" smtClean="0">
                <a:solidFill>
                  <a:srgbClr val="333399"/>
                </a:solidFill>
                <a:latin typeface="Arial" panose="020B0604020202020204" pitchFamily="34" charset="0"/>
                <a:cs typeface="Arial" panose="020B0604020202020204" pitchFamily="34" charset="0"/>
              </a:rPr>
              <a:t>At the end of this video we also provide demos of manual and powered cots from research partners </a:t>
            </a:r>
            <a:r>
              <a:rPr lang="en-US" sz="2000" b="1" dirty="0" err="1" smtClean="0">
                <a:solidFill>
                  <a:srgbClr val="333399"/>
                </a:solidFill>
                <a:latin typeface="Arial" panose="020B0604020202020204" pitchFamily="34" charset="0"/>
                <a:cs typeface="Arial" panose="020B0604020202020204" pitchFamily="34" charset="0"/>
              </a:rPr>
              <a:t>Ferno</a:t>
            </a:r>
            <a:r>
              <a:rPr lang="en-US" sz="2000" b="1" dirty="0" smtClean="0">
                <a:solidFill>
                  <a:srgbClr val="333399"/>
                </a:solidFill>
                <a:latin typeface="Arial" panose="020B0604020202020204" pitchFamily="34" charset="0"/>
                <a:cs typeface="Arial" panose="020B0604020202020204" pitchFamily="34" charset="0"/>
              </a:rPr>
              <a:t> and Stryker.</a:t>
            </a:r>
            <a:endParaRPr lang="en-US" sz="2000" b="1" dirty="0">
              <a:solidFill>
                <a:srgbClr val="333399"/>
              </a:solidFill>
              <a:latin typeface="Arial" panose="020B0604020202020204" pitchFamily="34" charset="0"/>
              <a:cs typeface="Arial" panose="020B0604020202020204" pitchFamily="34" charset="0"/>
            </a:endParaRPr>
          </a:p>
        </p:txBody>
      </p:sp>
      <p:grpSp>
        <p:nvGrpSpPr>
          <p:cNvPr id="9" name="Group 7"/>
          <p:cNvGrpSpPr>
            <a:grpSpLocks/>
          </p:cNvGrpSpPr>
          <p:nvPr/>
        </p:nvGrpSpPr>
        <p:grpSpPr bwMode="auto">
          <a:xfrm>
            <a:off x="295149" y="762000"/>
            <a:ext cx="8572500" cy="285750"/>
            <a:chOff x="228600" y="1447800"/>
            <a:chExt cx="8686800" cy="381000"/>
          </a:xfrm>
        </p:grpSpPr>
        <p:pic>
          <p:nvPicPr>
            <p:cNvPr id="10" name="Picture 4" descr="sta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600" y="1447800"/>
              <a:ext cx="368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5"/>
            <p:cNvSpPr>
              <a:spLocks noChangeArrowheads="1"/>
            </p:cNvSpPr>
            <p:nvPr/>
          </p:nvSpPr>
          <p:spPr bwMode="auto">
            <a:xfrm>
              <a:off x="685800" y="1600200"/>
              <a:ext cx="7791450" cy="76200"/>
            </a:xfrm>
            <a:prstGeom prst="rect">
              <a:avLst/>
            </a:prstGeom>
            <a:solidFill>
              <a:srgbClr val="F1764B"/>
            </a:solidFill>
            <a:ln w="28575">
              <a:solidFill>
                <a:srgbClr val="0033CC"/>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350" dirty="0"/>
                <a:t>                             </a:t>
              </a:r>
            </a:p>
          </p:txBody>
        </p:sp>
        <p:pic>
          <p:nvPicPr>
            <p:cNvPr id="12" name="Picture 4" descr="sta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547100" y="1447800"/>
              <a:ext cx="368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3"/>
          <p:cNvPicPr>
            <a:picLocks noChangeAspect="1"/>
          </p:cNvPicPr>
          <p:nvPr/>
        </p:nvPicPr>
        <p:blipFill rotWithShape="1">
          <a:blip r:embed="rId3"/>
          <a:srcRect l="23333" t="34004" r="56667" b="44663"/>
          <a:stretch/>
        </p:blipFill>
        <p:spPr>
          <a:xfrm>
            <a:off x="914400" y="936325"/>
            <a:ext cx="3139867" cy="2093245"/>
          </a:xfrm>
          <a:prstGeom prst="rect">
            <a:avLst/>
          </a:prstGeom>
        </p:spPr>
      </p:pic>
      <p:pic>
        <p:nvPicPr>
          <p:cNvPr id="5" name="Picture 4"/>
          <p:cNvPicPr>
            <a:picLocks noChangeAspect="1"/>
          </p:cNvPicPr>
          <p:nvPr/>
        </p:nvPicPr>
        <p:blipFill rotWithShape="1">
          <a:blip r:embed="rId4"/>
          <a:srcRect l="5468" t="29272" r="35000" b="25394"/>
          <a:stretch/>
        </p:blipFill>
        <p:spPr>
          <a:xfrm>
            <a:off x="4407201" y="3199032"/>
            <a:ext cx="4251404" cy="2023367"/>
          </a:xfrm>
          <a:prstGeom prst="rect">
            <a:avLst/>
          </a:prstGeom>
        </p:spPr>
      </p:pic>
      <p:pic>
        <p:nvPicPr>
          <p:cNvPr id="13" name="Picture 12"/>
          <p:cNvPicPr>
            <a:picLocks noChangeAspect="1"/>
          </p:cNvPicPr>
          <p:nvPr/>
        </p:nvPicPr>
        <p:blipFill rotWithShape="1">
          <a:blip r:embed="rId5"/>
          <a:srcRect l="5342" t="25947" r="36324" b="23387"/>
          <a:stretch/>
        </p:blipFill>
        <p:spPr>
          <a:xfrm>
            <a:off x="443808" y="3199032"/>
            <a:ext cx="3772280" cy="2047809"/>
          </a:xfrm>
          <a:prstGeom prst="rect">
            <a:avLst/>
          </a:prstGeom>
        </p:spPr>
      </p:pic>
    </p:spTree>
    <p:extLst>
      <p:ext uri="{BB962C8B-B14F-4D97-AF65-F5344CB8AC3E}">
        <p14:creationId xmlns:p14="http://schemas.microsoft.com/office/powerpoint/2010/main" val="14411479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603" y="177502"/>
            <a:ext cx="8471592" cy="701674"/>
          </a:xfrm>
        </p:spPr>
        <p:txBody>
          <a:bodyPr>
            <a:noAutofit/>
          </a:bodyPr>
          <a:lstStyle/>
          <a:p>
            <a:pPr algn="ctr"/>
            <a:r>
              <a:rPr lang="en-US" sz="3200" b="1" dirty="0" smtClean="0">
                <a:solidFill>
                  <a:srgbClr val="333399"/>
                </a:solidFill>
                <a:latin typeface="Arial" panose="020B0604020202020204" pitchFamily="34" charset="0"/>
                <a:cs typeface="Arial" panose="020B0604020202020204" pitchFamily="34" charset="0"/>
              </a:rPr>
              <a:t>Video 5:  Equipment Mounts &amp; Cabinets</a:t>
            </a:r>
            <a:endParaRPr lang="en-US" sz="3200" b="1" dirty="0">
              <a:solidFill>
                <a:srgbClr val="333399"/>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800600" y="1447800"/>
            <a:ext cx="3429068" cy="1504394"/>
          </a:xfrm>
          <a:ln w="19050">
            <a:solidFill>
              <a:schemeClr val="tx1"/>
            </a:solidFill>
          </a:ln>
        </p:spPr>
        <p:txBody>
          <a:bodyPr>
            <a:noAutofit/>
          </a:bodyPr>
          <a:lstStyle/>
          <a:p>
            <a:pPr marL="0" indent="0">
              <a:buNone/>
            </a:pPr>
            <a:r>
              <a:rPr lang="en-US" sz="2000" b="1" dirty="0" smtClean="0">
                <a:solidFill>
                  <a:srgbClr val="333399"/>
                </a:solidFill>
                <a:latin typeface="Arial" panose="020B0604020202020204" pitchFamily="34" charset="0"/>
                <a:cs typeface="Arial" panose="020B0604020202020204" pitchFamily="34" charset="0"/>
              </a:rPr>
              <a:t>This video highlights the risks of flying equipment and supplies as described by several providers and manufacturers.  </a:t>
            </a:r>
            <a:endParaRPr lang="en-US" sz="2000" b="1" dirty="0">
              <a:solidFill>
                <a:srgbClr val="333399"/>
              </a:solidFill>
              <a:latin typeface="Arial" panose="020B0604020202020204" pitchFamily="34" charset="0"/>
              <a:cs typeface="Arial" panose="020B0604020202020204" pitchFamily="34" charset="0"/>
            </a:endParaRPr>
          </a:p>
        </p:txBody>
      </p:sp>
      <p:grpSp>
        <p:nvGrpSpPr>
          <p:cNvPr id="9" name="Group 7"/>
          <p:cNvGrpSpPr>
            <a:grpSpLocks/>
          </p:cNvGrpSpPr>
          <p:nvPr/>
        </p:nvGrpSpPr>
        <p:grpSpPr bwMode="auto">
          <a:xfrm>
            <a:off x="295149" y="762000"/>
            <a:ext cx="8572500" cy="285750"/>
            <a:chOff x="228600" y="1447800"/>
            <a:chExt cx="8686800" cy="381000"/>
          </a:xfrm>
        </p:grpSpPr>
        <p:pic>
          <p:nvPicPr>
            <p:cNvPr id="10" name="Picture 4" descr="sta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600" y="1447800"/>
              <a:ext cx="368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5"/>
            <p:cNvSpPr>
              <a:spLocks noChangeArrowheads="1"/>
            </p:cNvSpPr>
            <p:nvPr/>
          </p:nvSpPr>
          <p:spPr bwMode="auto">
            <a:xfrm>
              <a:off x="685800" y="1600200"/>
              <a:ext cx="7791450" cy="76200"/>
            </a:xfrm>
            <a:prstGeom prst="rect">
              <a:avLst/>
            </a:prstGeom>
            <a:solidFill>
              <a:srgbClr val="F1764B"/>
            </a:solidFill>
            <a:ln w="28575">
              <a:solidFill>
                <a:srgbClr val="0033CC"/>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350" dirty="0"/>
                <a:t>                             </a:t>
              </a:r>
            </a:p>
          </p:txBody>
        </p:sp>
        <p:pic>
          <p:nvPicPr>
            <p:cNvPr id="12" name="Picture 4" descr="sta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547100" y="1447800"/>
              <a:ext cx="368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Picture 5"/>
          <p:cNvPicPr>
            <a:picLocks noChangeAspect="1"/>
          </p:cNvPicPr>
          <p:nvPr/>
        </p:nvPicPr>
        <p:blipFill rotWithShape="1">
          <a:blip r:embed="rId3"/>
          <a:srcRect l="23333" t="22435" r="56667" b="58087"/>
          <a:stretch/>
        </p:blipFill>
        <p:spPr>
          <a:xfrm>
            <a:off x="746333" y="1219200"/>
            <a:ext cx="3630386" cy="2209800"/>
          </a:xfrm>
          <a:prstGeom prst="rect">
            <a:avLst/>
          </a:prstGeom>
        </p:spPr>
      </p:pic>
      <p:sp>
        <p:nvSpPr>
          <p:cNvPr id="14" name="Content Placeholder 2"/>
          <p:cNvSpPr txBox="1">
            <a:spLocks/>
          </p:cNvSpPr>
          <p:nvPr/>
        </p:nvSpPr>
        <p:spPr>
          <a:xfrm>
            <a:off x="2590800" y="3581400"/>
            <a:ext cx="2094401" cy="2743200"/>
          </a:xfrm>
          <a:prstGeom prst="rect">
            <a:avLst/>
          </a:prstGeom>
          <a:ln w="19050">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2000" b="1" dirty="0" smtClean="0">
                <a:solidFill>
                  <a:srgbClr val="333399"/>
                </a:solidFill>
                <a:latin typeface="Arial" panose="020B0604020202020204" pitchFamily="34" charset="0"/>
                <a:cs typeface="Arial" panose="020B0604020202020204" pitchFamily="34" charset="0"/>
              </a:rPr>
              <a:t>Our goal is to encourage EMS workers to get away from the habit of placing loose equipment on the action area or bench seat.</a:t>
            </a:r>
            <a:endParaRPr lang="en-US" sz="2000" b="1" dirty="0">
              <a:solidFill>
                <a:srgbClr val="333399"/>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4"/>
          <a:srcRect l="5000" t="25254" r="53333" b="24079"/>
          <a:stretch/>
        </p:blipFill>
        <p:spPr>
          <a:xfrm>
            <a:off x="533400" y="4038600"/>
            <a:ext cx="1905000" cy="1447800"/>
          </a:xfrm>
          <a:prstGeom prst="rect">
            <a:avLst/>
          </a:prstGeom>
        </p:spPr>
      </p:pic>
      <p:pic>
        <p:nvPicPr>
          <p:cNvPr id="15" name="Picture 14"/>
          <p:cNvPicPr>
            <a:picLocks noChangeAspect="1"/>
          </p:cNvPicPr>
          <p:nvPr/>
        </p:nvPicPr>
        <p:blipFill rotWithShape="1">
          <a:blip r:embed="rId5"/>
          <a:srcRect l="10081" t="27353" r="44919" b="24647"/>
          <a:stretch/>
        </p:blipFill>
        <p:spPr>
          <a:xfrm>
            <a:off x="4867149" y="3352800"/>
            <a:ext cx="4000500" cy="2667000"/>
          </a:xfrm>
          <a:prstGeom prst="rect">
            <a:avLst/>
          </a:prstGeom>
        </p:spPr>
      </p:pic>
    </p:spTree>
    <p:extLst>
      <p:ext uri="{BB962C8B-B14F-4D97-AF65-F5344CB8AC3E}">
        <p14:creationId xmlns:p14="http://schemas.microsoft.com/office/powerpoint/2010/main" val="38808690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5985"/>
            <a:ext cx="8763000" cy="701674"/>
          </a:xfrm>
        </p:spPr>
        <p:txBody>
          <a:bodyPr>
            <a:noAutofit/>
          </a:bodyPr>
          <a:lstStyle/>
          <a:p>
            <a:pPr algn="ctr"/>
            <a:r>
              <a:rPr lang="en-US" sz="3200" b="1" dirty="0" smtClean="0">
                <a:solidFill>
                  <a:srgbClr val="333399"/>
                </a:solidFill>
                <a:latin typeface="Arial" panose="020B0604020202020204" pitchFamily="34" charset="0"/>
                <a:cs typeface="Arial" panose="020B0604020202020204" pitchFamily="34" charset="0"/>
              </a:rPr>
              <a:t>Video 6:  Body and Floor Strength</a:t>
            </a:r>
            <a:endParaRPr lang="en-US" sz="3200" b="1" dirty="0">
              <a:solidFill>
                <a:srgbClr val="333399"/>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497291" y="1076325"/>
            <a:ext cx="4114800" cy="894794"/>
          </a:xfrm>
          <a:ln w="19050">
            <a:solidFill>
              <a:schemeClr val="tx1"/>
            </a:solidFill>
          </a:ln>
        </p:spPr>
        <p:txBody>
          <a:bodyPr>
            <a:noAutofit/>
          </a:bodyPr>
          <a:lstStyle/>
          <a:p>
            <a:pPr marL="0" indent="0">
              <a:buNone/>
            </a:pPr>
            <a:r>
              <a:rPr lang="en-US" sz="2000" b="1" dirty="0" smtClean="0">
                <a:solidFill>
                  <a:srgbClr val="333399"/>
                </a:solidFill>
                <a:latin typeface="Arial" panose="020B0604020202020204" pitchFamily="34" charset="0"/>
                <a:cs typeface="Arial" panose="020B0604020202020204" pitchFamily="34" charset="0"/>
              </a:rPr>
              <a:t>This video covers testing requirements designed to improve roof and floor strength.</a:t>
            </a:r>
            <a:endParaRPr lang="en-US" sz="2000" b="1" dirty="0">
              <a:solidFill>
                <a:srgbClr val="333399"/>
              </a:solidFill>
              <a:latin typeface="Arial" panose="020B0604020202020204" pitchFamily="34" charset="0"/>
              <a:cs typeface="Arial" panose="020B0604020202020204" pitchFamily="34" charset="0"/>
            </a:endParaRPr>
          </a:p>
        </p:txBody>
      </p:sp>
      <p:grpSp>
        <p:nvGrpSpPr>
          <p:cNvPr id="9" name="Group 7"/>
          <p:cNvGrpSpPr>
            <a:grpSpLocks/>
          </p:cNvGrpSpPr>
          <p:nvPr/>
        </p:nvGrpSpPr>
        <p:grpSpPr bwMode="auto">
          <a:xfrm>
            <a:off x="295149" y="762000"/>
            <a:ext cx="8572500" cy="285750"/>
            <a:chOff x="228600" y="1447800"/>
            <a:chExt cx="8686800" cy="381000"/>
          </a:xfrm>
        </p:grpSpPr>
        <p:pic>
          <p:nvPicPr>
            <p:cNvPr id="10" name="Picture 4" descr="sta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600" y="1447800"/>
              <a:ext cx="368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5"/>
            <p:cNvSpPr>
              <a:spLocks noChangeArrowheads="1"/>
            </p:cNvSpPr>
            <p:nvPr/>
          </p:nvSpPr>
          <p:spPr bwMode="auto">
            <a:xfrm>
              <a:off x="685800" y="1600200"/>
              <a:ext cx="7791450" cy="76200"/>
            </a:xfrm>
            <a:prstGeom prst="rect">
              <a:avLst/>
            </a:prstGeom>
            <a:solidFill>
              <a:srgbClr val="F1764B"/>
            </a:solidFill>
            <a:ln w="28575">
              <a:solidFill>
                <a:srgbClr val="0033CC"/>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350" dirty="0"/>
                <a:t>                             </a:t>
              </a:r>
            </a:p>
          </p:txBody>
        </p:sp>
        <p:pic>
          <p:nvPicPr>
            <p:cNvPr id="12" name="Picture 4" descr="sta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547100" y="1447800"/>
              <a:ext cx="368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Picture 13"/>
          <p:cNvPicPr>
            <a:picLocks noChangeAspect="1"/>
          </p:cNvPicPr>
          <p:nvPr/>
        </p:nvPicPr>
        <p:blipFill rotWithShape="1">
          <a:blip r:embed="rId3"/>
          <a:srcRect l="23333" t="46272" r="57537" b="34250"/>
          <a:stretch/>
        </p:blipFill>
        <p:spPr>
          <a:xfrm>
            <a:off x="746332" y="1219200"/>
            <a:ext cx="3472543" cy="2209800"/>
          </a:xfrm>
          <a:prstGeom prst="rect">
            <a:avLst/>
          </a:prstGeom>
        </p:spPr>
      </p:pic>
      <p:pic>
        <p:nvPicPr>
          <p:cNvPr id="6" name="Picture 5"/>
          <p:cNvPicPr>
            <a:picLocks noChangeAspect="1"/>
          </p:cNvPicPr>
          <p:nvPr/>
        </p:nvPicPr>
        <p:blipFill rotWithShape="1">
          <a:blip r:embed="rId4"/>
          <a:srcRect l="31256" t="23999" r="37078" b="22667"/>
          <a:stretch/>
        </p:blipFill>
        <p:spPr>
          <a:xfrm>
            <a:off x="5181600" y="2134270"/>
            <a:ext cx="2497455" cy="2628900"/>
          </a:xfrm>
          <a:prstGeom prst="rect">
            <a:avLst/>
          </a:prstGeom>
        </p:spPr>
      </p:pic>
      <p:pic>
        <p:nvPicPr>
          <p:cNvPr id="7" name="Picture 6"/>
          <p:cNvPicPr>
            <a:picLocks noChangeAspect="1"/>
          </p:cNvPicPr>
          <p:nvPr/>
        </p:nvPicPr>
        <p:blipFill rotWithShape="1">
          <a:blip r:embed="rId5"/>
          <a:srcRect l="2366" t="24000" r="35968" b="20000"/>
          <a:stretch/>
        </p:blipFill>
        <p:spPr>
          <a:xfrm>
            <a:off x="914399" y="3657599"/>
            <a:ext cx="3304475" cy="1875513"/>
          </a:xfrm>
          <a:prstGeom prst="rect">
            <a:avLst/>
          </a:prstGeom>
        </p:spPr>
      </p:pic>
      <p:sp>
        <p:nvSpPr>
          <p:cNvPr id="15" name="Content Placeholder 2"/>
          <p:cNvSpPr txBox="1">
            <a:spLocks/>
          </p:cNvSpPr>
          <p:nvPr/>
        </p:nvSpPr>
        <p:spPr>
          <a:xfrm>
            <a:off x="5181600" y="4896405"/>
            <a:ext cx="2497455" cy="1409765"/>
          </a:xfrm>
          <a:prstGeom prst="rect">
            <a:avLst/>
          </a:prstGeom>
          <a:ln w="19050">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2000" b="1" dirty="0" smtClean="0">
                <a:solidFill>
                  <a:srgbClr val="333399"/>
                </a:solidFill>
                <a:latin typeface="Arial" panose="020B0604020202020204" pitchFamily="34" charset="0"/>
                <a:cs typeface="Arial" panose="020B0604020202020204" pitchFamily="34" charset="0"/>
              </a:rPr>
              <a:t>Partners explain the value of the new tests to worker and patient safety.</a:t>
            </a:r>
            <a:endParaRPr lang="en-US" sz="2000" b="1" dirty="0">
              <a:solidFill>
                <a:srgbClr val="333399"/>
              </a:solidFill>
              <a:latin typeface="Arial" panose="020B0604020202020204" pitchFamily="34" charset="0"/>
              <a:cs typeface="Arial" panose="020B0604020202020204" pitchFamily="34" charset="0"/>
            </a:endParaRPr>
          </a:p>
        </p:txBody>
      </p:sp>
      <p:sp>
        <p:nvSpPr>
          <p:cNvPr id="16" name="Content Placeholder 2"/>
          <p:cNvSpPr txBox="1">
            <a:spLocks/>
          </p:cNvSpPr>
          <p:nvPr/>
        </p:nvSpPr>
        <p:spPr>
          <a:xfrm>
            <a:off x="973684" y="5638800"/>
            <a:ext cx="3185903" cy="667371"/>
          </a:xfrm>
          <a:prstGeom prst="rect">
            <a:avLst/>
          </a:prstGeom>
          <a:ln w="19050">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2000" b="1" dirty="0" smtClean="0">
                <a:solidFill>
                  <a:srgbClr val="333399"/>
                </a:solidFill>
                <a:latin typeface="Arial" panose="020B0604020202020204" pitchFamily="34" charset="0"/>
                <a:cs typeface="Arial" panose="020B0604020202020204" pitchFamily="34" charset="0"/>
              </a:rPr>
              <a:t>Industry leading rollover strength testing!!</a:t>
            </a:r>
            <a:endParaRPr lang="en-US" sz="2000" b="1" dirty="0">
              <a:solidFill>
                <a:srgbClr val="3333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21617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5985"/>
            <a:ext cx="8763000" cy="701674"/>
          </a:xfrm>
        </p:spPr>
        <p:txBody>
          <a:bodyPr>
            <a:noAutofit/>
          </a:bodyPr>
          <a:lstStyle/>
          <a:p>
            <a:pPr algn="ctr"/>
            <a:r>
              <a:rPr lang="en-US" sz="3200" b="1" dirty="0" smtClean="0">
                <a:solidFill>
                  <a:srgbClr val="333399"/>
                </a:solidFill>
                <a:latin typeface="Arial" panose="020B0604020202020204" pitchFamily="34" charset="0"/>
                <a:cs typeface="Arial" panose="020B0604020202020204" pitchFamily="34" charset="0"/>
              </a:rPr>
              <a:t>Video 7:  Human Factors Design Guidebook</a:t>
            </a:r>
            <a:endParaRPr lang="en-US" sz="3200" b="1" dirty="0">
              <a:solidFill>
                <a:srgbClr val="333399"/>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306086" y="1142999"/>
            <a:ext cx="4304513" cy="2124075"/>
          </a:xfrm>
          <a:ln w="19050">
            <a:solidFill>
              <a:schemeClr val="tx1"/>
            </a:solidFill>
          </a:ln>
        </p:spPr>
        <p:txBody>
          <a:bodyPr>
            <a:noAutofit/>
          </a:bodyPr>
          <a:lstStyle/>
          <a:p>
            <a:pPr marL="0" indent="0">
              <a:buNone/>
            </a:pPr>
            <a:r>
              <a:rPr lang="en-US" sz="2000" b="1" dirty="0" smtClean="0">
                <a:solidFill>
                  <a:srgbClr val="333399"/>
                </a:solidFill>
                <a:latin typeface="Arial" panose="020B0604020202020204" pitchFamily="34" charset="0"/>
                <a:cs typeface="Arial" panose="020B0604020202020204" pitchFamily="34" charset="0"/>
              </a:rPr>
              <a:t>This video hopes to pull everything together for providers and ambulance builders.</a:t>
            </a:r>
          </a:p>
          <a:p>
            <a:pPr marL="0" indent="0">
              <a:buNone/>
            </a:pPr>
            <a:r>
              <a:rPr lang="en-US" sz="2000" b="1" dirty="0" smtClean="0">
                <a:solidFill>
                  <a:srgbClr val="333399"/>
                </a:solidFill>
                <a:latin typeface="Arial" panose="020B0604020202020204" pitchFamily="34" charset="0"/>
                <a:cs typeface="Arial" panose="020B0604020202020204" pitchFamily="34" charset="0"/>
              </a:rPr>
              <a:t>The goal is to help buyers know they can influence the design of their ambulance based on their unique needs.</a:t>
            </a:r>
            <a:endParaRPr lang="en-US" sz="2000" b="1" dirty="0">
              <a:solidFill>
                <a:srgbClr val="333399"/>
              </a:solidFill>
              <a:latin typeface="Arial" panose="020B0604020202020204" pitchFamily="34" charset="0"/>
              <a:cs typeface="Arial" panose="020B0604020202020204" pitchFamily="34" charset="0"/>
            </a:endParaRPr>
          </a:p>
        </p:txBody>
      </p:sp>
      <p:grpSp>
        <p:nvGrpSpPr>
          <p:cNvPr id="9" name="Group 7"/>
          <p:cNvGrpSpPr>
            <a:grpSpLocks/>
          </p:cNvGrpSpPr>
          <p:nvPr/>
        </p:nvGrpSpPr>
        <p:grpSpPr bwMode="auto">
          <a:xfrm>
            <a:off x="295149" y="762000"/>
            <a:ext cx="8572500" cy="285750"/>
            <a:chOff x="228600" y="1447800"/>
            <a:chExt cx="8686800" cy="381000"/>
          </a:xfrm>
        </p:grpSpPr>
        <p:pic>
          <p:nvPicPr>
            <p:cNvPr id="10" name="Picture 4" descr="sta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600" y="1447800"/>
              <a:ext cx="368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5"/>
            <p:cNvSpPr>
              <a:spLocks noChangeArrowheads="1"/>
            </p:cNvSpPr>
            <p:nvPr/>
          </p:nvSpPr>
          <p:spPr bwMode="auto">
            <a:xfrm>
              <a:off x="685800" y="1600200"/>
              <a:ext cx="7791450" cy="76200"/>
            </a:xfrm>
            <a:prstGeom prst="rect">
              <a:avLst/>
            </a:prstGeom>
            <a:solidFill>
              <a:srgbClr val="F1764B"/>
            </a:solidFill>
            <a:ln w="28575">
              <a:solidFill>
                <a:srgbClr val="0033CC"/>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350" dirty="0"/>
                <a:t>                             </a:t>
              </a:r>
            </a:p>
          </p:txBody>
        </p:sp>
        <p:pic>
          <p:nvPicPr>
            <p:cNvPr id="12" name="Picture 4" descr="sta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547100" y="1447800"/>
              <a:ext cx="368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Picture 13"/>
          <p:cNvPicPr>
            <a:picLocks noChangeAspect="1"/>
          </p:cNvPicPr>
          <p:nvPr/>
        </p:nvPicPr>
        <p:blipFill rotWithShape="1">
          <a:blip r:embed="rId3"/>
          <a:srcRect l="26456" t="71194" r="58217" b="13041"/>
          <a:stretch/>
        </p:blipFill>
        <p:spPr>
          <a:xfrm>
            <a:off x="740581" y="1143000"/>
            <a:ext cx="3304117" cy="2124076"/>
          </a:xfrm>
          <a:prstGeom prst="rect">
            <a:avLst/>
          </a:prstGeom>
          <a:ln w="19050">
            <a:solidFill>
              <a:schemeClr val="tx1"/>
            </a:solidFill>
          </a:ln>
        </p:spPr>
      </p:pic>
      <p:grpSp>
        <p:nvGrpSpPr>
          <p:cNvPr id="18" name="Group 17"/>
          <p:cNvGrpSpPr/>
          <p:nvPr/>
        </p:nvGrpSpPr>
        <p:grpSpPr>
          <a:xfrm>
            <a:off x="229030" y="3576790"/>
            <a:ext cx="8525173" cy="2455846"/>
            <a:chOff x="229030" y="3576790"/>
            <a:chExt cx="8525173" cy="2455846"/>
          </a:xfrm>
        </p:grpSpPr>
        <p:pic>
          <p:nvPicPr>
            <p:cNvPr id="6" name="Picture 5"/>
            <p:cNvPicPr>
              <a:picLocks noChangeAspect="1"/>
            </p:cNvPicPr>
            <p:nvPr/>
          </p:nvPicPr>
          <p:blipFill rotWithShape="1">
            <a:blip r:embed="rId4"/>
            <a:srcRect l="14412" t="24000" r="39012" b="24538"/>
            <a:stretch/>
          </p:blipFill>
          <p:spPr>
            <a:xfrm>
              <a:off x="229030" y="3594236"/>
              <a:ext cx="3531001" cy="2438400"/>
            </a:xfrm>
            <a:prstGeom prst="rect">
              <a:avLst/>
            </a:prstGeom>
          </p:spPr>
        </p:pic>
        <p:pic>
          <p:nvPicPr>
            <p:cNvPr id="15" name="Picture 14"/>
            <p:cNvPicPr>
              <a:picLocks noChangeAspect="1"/>
            </p:cNvPicPr>
            <p:nvPr/>
          </p:nvPicPr>
          <p:blipFill rotWithShape="1">
            <a:blip r:embed="rId5"/>
            <a:srcRect l="29589" t="28000" r="35411" b="24000"/>
            <a:stretch/>
          </p:blipFill>
          <p:spPr>
            <a:xfrm>
              <a:off x="3745563" y="3581400"/>
              <a:ext cx="2859776" cy="2451236"/>
            </a:xfrm>
            <a:prstGeom prst="rect">
              <a:avLst/>
            </a:prstGeom>
          </p:spPr>
        </p:pic>
        <p:pic>
          <p:nvPicPr>
            <p:cNvPr id="17" name="Picture 16"/>
            <p:cNvPicPr>
              <a:picLocks noChangeAspect="1"/>
            </p:cNvPicPr>
            <p:nvPr/>
          </p:nvPicPr>
          <p:blipFill rotWithShape="1">
            <a:blip r:embed="rId6"/>
            <a:srcRect l="31042" t="24001" r="41249" b="25332"/>
            <a:stretch/>
          </p:blipFill>
          <p:spPr>
            <a:xfrm>
              <a:off x="6605339" y="3576790"/>
              <a:ext cx="2148864" cy="2455845"/>
            </a:xfrm>
            <a:prstGeom prst="rect">
              <a:avLst/>
            </a:prstGeom>
          </p:spPr>
        </p:pic>
      </p:grpSp>
    </p:spTree>
    <p:extLst>
      <p:ext uri="{BB962C8B-B14F-4D97-AF65-F5344CB8AC3E}">
        <p14:creationId xmlns:p14="http://schemas.microsoft.com/office/powerpoint/2010/main" val="149668818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ustom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17441</TotalTime>
  <Words>565</Words>
  <Application>Microsoft Office PowerPoint</Application>
  <PresentationFormat>On-screen Show (4:3)</PresentationFormat>
  <Paragraphs>70</Paragraphs>
  <Slides>11</Slides>
  <Notes>1</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11</vt:i4>
      </vt:variant>
    </vt:vector>
  </HeadingPairs>
  <TitlesOfParts>
    <vt:vector size="17" baseType="lpstr">
      <vt:lpstr>Arial</vt:lpstr>
      <vt:lpstr>Calibri</vt:lpstr>
      <vt:lpstr>Calibri Light</vt:lpstr>
      <vt:lpstr>1_Custom Design</vt:lpstr>
      <vt:lpstr>Custom Design</vt:lpstr>
      <vt:lpstr>2_Custom Design</vt:lpstr>
      <vt:lpstr>NIOSH Informational Video Series</vt:lpstr>
      <vt:lpstr>Video Series Goals &amp; Distribution</vt:lpstr>
      <vt:lpstr>Video 1:  History, Injuries &amp; Standards</vt:lpstr>
      <vt:lpstr>Video 2:  Crash Testing an Ambulance</vt:lpstr>
      <vt:lpstr>Video 3:  Patient Compartment Seat Testing</vt:lpstr>
      <vt:lpstr>Video 4:  Patient Cot &amp; Restraint Testing</vt:lpstr>
      <vt:lpstr>Video 5:  Equipment Mounts &amp; Cabinets</vt:lpstr>
      <vt:lpstr>Video 6:  Body and Floor Strength</vt:lpstr>
      <vt:lpstr>Video 7:  Human Factors Design Guidebook</vt:lpstr>
      <vt:lpstr>NIOSH Infographic</vt:lpstr>
      <vt:lpstr>Contact Information</vt:lpstr>
    </vt:vector>
  </TitlesOfParts>
  <Company>NIOSH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phm0</dc:creator>
  <cp:lastModifiedBy>Green, James D. (CDC/NIOSH/DSR)</cp:lastModifiedBy>
  <cp:revision>963</cp:revision>
  <dcterms:created xsi:type="dcterms:W3CDTF">2005-03-05T12:22:35Z</dcterms:created>
  <dcterms:modified xsi:type="dcterms:W3CDTF">2017-06-13T21:38:08Z</dcterms:modified>
</cp:coreProperties>
</file>